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5"/>
  </p:notesMasterIdLst>
  <p:sldIdLst>
    <p:sldId id="257" r:id="rId2"/>
    <p:sldId id="258" r:id="rId3"/>
    <p:sldId id="259" r:id="rId4"/>
    <p:sldId id="260" r:id="rId5"/>
    <p:sldId id="261" r:id="rId6"/>
    <p:sldId id="262" r:id="rId7"/>
    <p:sldId id="263" r:id="rId8"/>
    <p:sldId id="264" r:id="rId9"/>
    <p:sldId id="276" r:id="rId10"/>
    <p:sldId id="277" r:id="rId11"/>
    <p:sldId id="278" r:id="rId12"/>
    <p:sldId id="279" r:id="rId13"/>
    <p:sldId id="280" r:id="rId14"/>
    <p:sldId id="281" r:id="rId15"/>
    <p:sldId id="297" r:id="rId16"/>
    <p:sldId id="298" r:id="rId17"/>
    <p:sldId id="299" r:id="rId18"/>
    <p:sldId id="282" r:id="rId19"/>
    <p:sldId id="283" r:id="rId20"/>
    <p:sldId id="284" r:id="rId21"/>
    <p:sldId id="285" r:id="rId22"/>
    <p:sldId id="286" r:id="rId23"/>
    <p:sldId id="287" r:id="rId24"/>
    <p:sldId id="288" r:id="rId25"/>
    <p:sldId id="289" r:id="rId26"/>
    <p:sldId id="290" r:id="rId27"/>
    <p:sldId id="291" r:id="rId28"/>
    <p:sldId id="292" r:id="rId29"/>
    <p:sldId id="293" r:id="rId30"/>
    <p:sldId id="294" r:id="rId31"/>
    <p:sldId id="295" r:id="rId32"/>
    <p:sldId id="275" r:id="rId33"/>
    <p:sldId id="296" r:id="rId3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5">
          <p15:clr>
            <a:srgbClr val="A4A3A4"/>
          </p15:clr>
        </p15:guide>
        <p15:guide id="2" pos="291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E6E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1" d="100"/>
          <a:sy n="71" d="100"/>
        </p:scale>
        <p:origin x="1356" y="54"/>
      </p:cViewPr>
      <p:guideLst>
        <p:guide orient="horz" pos="2185"/>
        <p:guide pos="291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png>
</file>

<file path=ppt/media/image3.png>
</file>

<file path=ppt/media/image4.jpeg>
</file>

<file path=ppt/media/image5.jpeg>
</file>

<file path=ppt/media/image6.jp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691"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1048692"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5B1A60D-1EFB-456A-88EB-E95F5114A0E9}" type="datetimeFigureOut">
              <a:rPr lang="en-US" smtClean="0"/>
              <a:t>3/2/2023</a:t>
            </a:fld>
            <a:endParaRPr lang="en-US"/>
          </a:p>
        </p:txBody>
      </p:sp>
      <p:sp>
        <p:nvSpPr>
          <p:cNvPr id="1048693"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48694"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95"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1048696"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2ADAE72-4BBC-442C-9276-4DA3FE8A10CB}" type="slidenum">
              <a:rPr lang="en-US" smtClean="0"/>
              <a:t>‹#›</a:t>
            </a:fld>
            <a:endParaRPr lang="en-US"/>
          </a:p>
        </p:txBody>
      </p:sp>
    </p:spTree>
    <p:extLst>
      <p:ext uri="{BB962C8B-B14F-4D97-AF65-F5344CB8AC3E}">
        <p14:creationId xmlns:p14="http://schemas.microsoft.com/office/powerpoint/2010/main" val="33421071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3" name="Slide Image Placeholder 1"/>
          <p:cNvSpPr>
            <a:spLocks noGrp="1" noRot="1" noChangeAspect="1"/>
          </p:cNvSpPr>
          <p:nvPr>
            <p:ph type="sldImg"/>
          </p:nvPr>
        </p:nvSpPr>
        <p:spPr/>
      </p:sp>
      <p:sp>
        <p:nvSpPr>
          <p:cNvPr id="1048594" name="Notes Placeholder 2"/>
          <p:cNvSpPr>
            <a:spLocks noGrp="1"/>
          </p:cNvSpPr>
          <p:nvPr>
            <p:ph type="body" idx="1"/>
          </p:nvPr>
        </p:nvSpPr>
        <p:spPr/>
        <p:txBody>
          <a:bodyPr/>
          <a:lstStyle/>
          <a:p>
            <a:endParaRPr lang="en-US" dirty="0"/>
          </a:p>
        </p:txBody>
      </p:sp>
      <p:sp>
        <p:nvSpPr>
          <p:cNvPr id="1048595" name="Slide Number Placeholder 3"/>
          <p:cNvSpPr>
            <a:spLocks noGrp="1"/>
          </p:cNvSpPr>
          <p:nvPr>
            <p:ph type="sldNum" sz="quarter" idx="10"/>
          </p:nvPr>
        </p:nvSpPr>
        <p:spPr/>
        <p:txBody>
          <a:bodyPr/>
          <a:lstStyle/>
          <a:p>
            <a:fld id="{D2ADAE72-4BBC-442C-9276-4DA3FE8A10CB}" type="slidenum">
              <a:rPr lang="en-US" smtClean="0"/>
              <a:t>1</a:t>
            </a:fld>
            <a:endParaRPr lang="en-US"/>
          </a:p>
        </p:txBody>
      </p:sp>
    </p:spTree>
    <p:extLst>
      <p:ext uri="{BB962C8B-B14F-4D97-AF65-F5344CB8AC3E}">
        <p14:creationId xmlns:p14="http://schemas.microsoft.com/office/powerpoint/2010/main" val="30191084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596" name="Title 13"/>
          <p:cNvSpPr>
            <a:spLocks noGrp="1"/>
          </p:cNvSpPr>
          <p:nvPr>
            <p:ph type="ctrTitle"/>
          </p:nvPr>
        </p:nvSpPr>
        <p:spPr>
          <a:xfrm>
            <a:off x="1432560" y="359898"/>
            <a:ext cx="7406640" cy="1472184"/>
          </a:xfrm>
        </p:spPr>
        <p:txBody>
          <a:bodyPr anchor="b"/>
          <a:lstStyle>
            <a:lvl1pPr algn="l"/>
          </a:lstStyle>
          <a:p>
            <a:r>
              <a:rPr kumimoji="0" lang="en-US"/>
              <a:t>Click to edit Master title style</a:t>
            </a:r>
          </a:p>
        </p:txBody>
      </p:sp>
      <p:sp>
        <p:nvSpPr>
          <p:cNvPr id="1048597" name="Subtitle 21"/>
          <p:cNvSpPr>
            <a:spLocks noGrp="1"/>
          </p:cNvSpPr>
          <p:nvPr>
            <p:ph type="subTitle" idx="1"/>
          </p:nvPr>
        </p:nvSpPr>
        <p:spPr>
          <a:xfrm>
            <a:off x="1432560" y="1850064"/>
            <a:ext cx="7406640" cy="1752600"/>
          </a:xfrm>
        </p:spPr>
        <p:txBody>
          <a:bodyPr tIns="0"/>
          <a:lstStyle>
            <a:lvl1pPr marL="27305"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1048598" name="Date Placeholder 6"/>
          <p:cNvSpPr>
            <a:spLocks noGrp="1"/>
          </p:cNvSpPr>
          <p:nvPr>
            <p:ph type="dt" sz="half" idx="10"/>
          </p:nvPr>
        </p:nvSpPr>
        <p:spPr/>
        <p:txBody>
          <a:bodyPr/>
          <a:lstStyle/>
          <a:p>
            <a:fld id="{7B70A51B-9D80-4915-A4E7-76DBA94E0B04}" type="datetimeFigureOut">
              <a:rPr lang="en-US" smtClean="0"/>
              <a:t>3/2/2023</a:t>
            </a:fld>
            <a:endParaRPr lang="en-US"/>
          </a:p>
        </p:txBody>
      </p:sp>
      <p:sp>
        <p:nvSpPr>
          <p:cNvPr id="1048599" name="Footer Placeholder 19"/>
          <p:cNvSpPr>
            <a:spLocks noGrp="1"/>
          </p:cNvSpPr>
          <p:nvPr>
            <p:ph type="ftr" sz="quarter" idx="11"/>
          </p:nvPr>
        </p:nvSpPr>
        <p:spPr/>
        <p:txBody>
          <a:bodyPr/>
          <a:lstStyle/>
          <a:p>
            <a:endParaRPr lang="en-US"/>
          </a:p>
        </p:txBody>
      </p:sp>
      <p:sp>
        <p:nvSpPr>
          <p:cNvPr id="1048600" name="Slide Number Placeholder 9"/>
          <p:cNvSpPr>
            <a:spLocks noGrp="1"/>
          </p:cNvSpPr>
          <p:nvPr>
            <p:ph type="sldNum" sz="quarter" idx="12"/>
          </p:nvPr>
        </p:nvSpPr>
        <p:spPr/>
        <p:txBody>
          <a:bodyPr/>
          <a:lstStyle/>
          <a:p>
            <a:fld id="{6ECDBD13-1402-4636-894A-AB33E139CA37}" type="slidenum">
              <a:rPr lang="en-US" smtClean="0"/>
              <a:t>‹#›</a:t>
            </a:fld>
            <a:endParaRPr lang="en-US"/>
          </a:p>
        </p:txBody>
      </p:sp>
      <p:sp>
        <p:nvSpPr>
          <p:cNvPr id="1048601" name="Oval 7"/>
          <p:cNvSpPr/>
          <p:nvPr/>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1048602" name="Oval 8"/>
          <p:cNvSpPr/>
          <p:nvPr/>
        </p:nvSpPr>
        <p:spPr>
          <a:xfrm>
            <a:off x="1157176" y="1345016"/>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652" name="Title 1"/>
          <p:cNvSpPr>
            <a:spLocks noGrp="1"/>
          </p:cNvSpPr>
          <p:nvPr>
            <p:ph type="title"/>
          </p:nvPr>
        </p:nvSpPr>
        <p:spPr/>
        <p:txBody>
          <a:bodyPr/>
          <a:lstStyle/>
          <a:p>
            <a:r>
              <a:rPr kumimoji="0" lang="en-US"/>
              <a:t>Click to edit Master title style</a:t>
            </a:r>
          </a:p>
        </p:txBody>
      </p:sp>
      <p:sp>
        <p:nvSpPr>
          <p:cNvPr id="104865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48654" name="Date Placeholder 3"/>
          <p:cNvSpPr>
            <a:spLocks noGrp="1"/>
          </p:cNvSpPr>
          <p:nvPr>
            <p:ph type="dt" sz="half" idx="10"/>
          </p:nvPr>
        </p:nvSpPr>
        <p:spPr/>
        <p:txBody>
          <a:bodyPr/>
          <a:lstStyle/>
          <a:p>
            <a:fld id="{7B70A51B-9D80-4915-A4E7-76DBA94E0B04}" type="datetimeFigureOut">
              <a:rPr lang="en-US" smtClean="0"/>
              <a:t>3/2/2023</a:t>
            </a:fld>
            <a:endParaRPr lang="en-US"/>
          </a:p>
        </p:txBody>
      </p:sp>
      <p:sp>
        <p:nvSpPr>
          <p:cNvPr id="1048655" name="Footer Placeholder 4"/>
          <p:cNvSpPr>
            <a:spLocks noGrp="1"/>
          </p:cNvSpPr>
          <p:nvPr>
            <p:ph type="ftr" sz="quarter" idx="11"/>
          </p:nvPr>
        </p:nvSpPr>
        <p:spPr/>
        <p:txBody>
          <a:bodyPr/>
          <a:lstStyle/>
          <a:p>
            <a:endParaRPr lang="en-US"/>
          </a:p>
        </p:txBody>
      </p:sp>
      <p:sp>
        <p:nvSpPr>
          <p:cNvPr id="1048656" name="Slide Number Placeholder 5"/>
          <p:cNvSpPr>
            <a:spLocks noGrp="1"/>
          </p:cNvSpPr>
          <p:nvPr>
            <p:ph type="sldNum" sz="quarter" idx="12"/>
          </p:nvPr>
        </p:nvSpPr>
        <p:spPr/>
        <p:txBody>
          <a:bodyPr/>
          <a:lstStyle/>
          <a:p>
            <a:fld id="{6ECDBD13-1402-4636-894A-AB33E139CA37}"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38" name="Vertical Title 1"/>
          <p:cNvSpPr>
            <a:spLocks noGrp="1"/>
          </p:cNvSpPr>
          <p:nvPr>
            <p:ph type="title" orient="vert"/>
          </p:nvPr>
        </p:nvSpPr>
        <p:spPr>
          <a:xfrm>
            <a:off x="6858000" y="274639"/>
            <a:ext cx="1828800" cy="5851525"/>
          </a:xfrm>
        </p:spPr>
        <p:txBody>
          <a:bodyPr vert="eaVert"/>
          <a:lstStyle/>
          <a:p>
            <a:r>
              <a:rPr kumimoji="0" lang="en-US"/>
              <a:t>Click to edit Master title style</a:t>
            </a:r>
          </a:p>
        </p:txBody>
      </p:sp>
      <p:sp>
        <p:nvSpPr>
          <p:cNvPr id="1048639" name="Vertical Text Placeholder 2"/>
          <p:cNvSpPr>
            <a:spLocks noGrp="1"/>
          </p:cNvSpPr>
          <p:nvPr>
            <p:ph type="body" orient="vert" idx="1"/>
          </p:nvPr>
        </p:nvSpPr>
        <p:spPr>
          <a:xfrm>
            <a:off x="1143000" y="274640"/>
            <a:ext cx="55626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48640" name="Date Placeholder 3"/>
          <p:cNvSpPr>
            <a:spLocks noGrp="1"/>
          </p:cNvSpPr>
          <p:nvPr>
            <p:ph type="dt" sz="half" idx="10"/>
          </p:nvPr>
        </p:nvSpPr>
        <p:spPr/>
        <p:txBody>
          <a:bodyPr/>
          <a:lstStyle/>
          <a:p>
            <a:fld id="{7B70A51B-9D80-4915-A4E7-76DBA94E0B04}" type="datetimeFigureOut">
              <a:rPr lang="en-US" smtClean="0"/>
              <a:t>3/2/2023</a:t>
            </a:fld>
            <a:endParaRPr lang="en-US"/>
          </a:p>
        </p:txBody>
      </p:sp>
      <p:sp>
        <p:nvSpPr>
          <p:cNvPr id="1048641" name="Footer Placeholder 4"/>
          <p:cNvSpPr>
            <a:spLocks noGrp="1"/>
          </p:cNvSpPr>
          <p:nvPr>
            <p:ph type="ftr" sz="quarter" idx="11"/>
          </p:nvPr>
        </p:nvSpPr>
        <p:spPr/>
        <p:txBody>
          <a:bodyPr/>
          <a:lstStyle/>
          <a:p>
            <a:endParaRPr lang="en-US"/>
          </a:p>
        </p:txBody>
      </p:sp>
      <p:sp>
        <p:nvSpPr>
          <p:cNvPr id="1048642" name="Slide Number Placeholder 5"/>
          <p:cNvSpPr>
            <a:spLocks noGrp="1"/>
          </p:cNvSpPr>
          <p:nvPr>
            <p:ph type="sldNum" sz="quarter" idx="12"/>
          </p:nvPr>
        </p:nvSpPr>
        <p:spPr/>
        <p:txBody>
          <a:bodyPr/>
          <a:lstStyle/>
          <a:p>
            <a:fld id="{6ECDBD13-1402-4636-894A-AB33E139CA37}"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619" name="Title 1"/>
          <p:cNvSpPr>
            <a:spLocks noGrp="1"/>
          </p:cNvSpPr>
          <p:nvPr>
            <p:ph type="title"/>
          </p:nvPr>
        </p:nvSpPr>
        <p:spPr/>
        <p:txBody>
          <a:bodyPr/>
          <a:lstStyle/>
          <a:p>
            <a:r>
              <a:rPr kumimoji="0" lang="en-US"/>
              <a:t>Click to edit Master title style</a:t>
            </a:r>
          </a:p>
        </p:txBody>
      </p:sp>
      <p:sp>
        <p:nvSpPr>
          <p:cNvPr id="1048620"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48621" name="Date Placeholder 3"/>
          <p:cNvSpPr>
            <a:spLocks noGrp="1"/>
          </p:cNvSpPr>
          <p:nvPr>
            <p:ph type="dt" sz="half" idx="10"/>
          </p:nvPr>
        </p:nvSpPr>
        <p:spPr/>
        <p:txBody>
          <a:bodyPr/>
          <a:lstStyle/>
          <a:p>
            <a:fld id="{7B70A51B-9D80-4915-A4E7-76DBA94E0B04}" type="datetimeFigureOut">
              <a:rPr lang="en-US" smtClean="0"/>
              <a:t>3/2/2023</a:t>
            </a:fld>
            <a:endParaRPr lang="en-US"/>
          </a:p>
        </p:txBody>
      </p:sp>
      <p:sp>
        <p:nvSpPr>
          <p:cNvPr id="1048622" name="Footer Placeholder 4"/>
          <p:cNvSpPr>
            <a:spLocks noGrp="1"/>
          </p:cNvSpPr>
          <p:nvPr>
            <p:ph type="ftr" sz="quarter" idx="11"/>
          </p:nvPr>
        </p:nvSpPr>
        <p:spPr/>
        <p:txBody>
          <a:bodyPr/>
          <a:lstStyle/>
          <a:p>
            <a:endParaRPr lang="en-US"/>
          </a:p>
        </p:txBody>
      </p:sp>
      <p:sp>
        <p:nvSpPr>
          <p:cNvPr id="1048623" name="Slide Number Placeholder 5"/>
          <p:cNvSpPr>
            <a:spLocks noGrp="1"/>
          </p:cNvSpPr>
          <p:nvPr>
            <p:ph type="sldNum" sz="quarter" idx="12"/>
          </p:nvPr>
        </p:nvSpPr>
        <p:spPr/>
        <p:txBody>
          <a:bodyPr/>
          <a:lstStyle/>
          <a:p>
            <a:fld id="{6ECDBD13-1402-4636-894A-AB33E139CA37}"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048657" name="Rectangle 6"/>
          <p:cNvSpPr/>
          <p:nvPr/>
        </p:nvSpPr>
        <p:spPr>
          <a:xfrm>
            <a:off x="2282890" y="-54"/>
            <a:ext cx="6858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48658" name="Title 1"/>
          <p:cNvSpPr>
            <a:spLocks noGrp="1"/>
          </p:cNvSpPr>
          <p:nvPr>
            <p:ph type="title"/>
          </p:nvPr>
        </p:nvSpPr>
        <p:spPr>
          <a:xfrm>
            <a:off x="2578392" y="2600325"/>
            <a:ext cx="6400800" cy="2286000"/>
          </a:xfrm>
        </p:spPr>
        <p:txBody>
          <a:bodyPr anchor="t"/>
          <a:lstStyle>
            <a:lvl1pPr algn="l">
              <a:lnSpc>
                <a:spcPts val="4500"/>
              </a:lnSpc>
              <a:buNone/>
              <a:defRPr sz="4000" b="1" cap="all"/>
            </a:lvl1pPr>
          </a:lstStyle>
          <a:p>
            <a:r>
              <a:rPr kumimoji="0" lang="en-US"/>
              <a:t>Click to edit Master title style</a:t>
            </a:r>
          </a:p>
        </p:txBody>
      </p:sp>
      <p:sp>
        <p:nvSpPr>
          <p:cNvPr id="1048659" name="Text Placeholder 2"/>
          <p:cNvSpPr>
            <a:spLocks noGrp="1"/>
          </p:cNvSpPr>
          <p:nvPr>
            <p:ph type="body" idx="1"/>
          </p:nvPr>
        </p:nvSpPr>
        <p:spPr>
          <a:xfrm>
            <a:off x="2578392" y="1066800"/>
            <a:ext cx="6400800" cy="1509712"/>
          </a:xfrm>
        </p:spPr>
        <p:txBody>
          <a:bodyPr anchor="b"/>
          <a:lstStyle>
            <a:lvl1pPr marL="18415"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1048660" name="Date Placeholder 3"/>
          <p:cNvSpPr>
            <a:spLocks noGrp="1"/>
          </p:cNvSpPr>
          <p:nvPr>
            <p:ph type="dt" sz="half" idx="10"/>
          </p:nvPr>
        </p:nvSpPr>
        <p:spPr/>
        <p:txBody>
          <a:bodyPr/>
          <a:lstStyle/>
          <a:p>
            <a:fld id="{7B70A51B-9D80-4915-A4E7-76DBA94E0B04}" type="datetimeFigureOut">
              <a:rPr lang="en-US" smtClean="0"/>
              <a:t>3/2/2023</a:t>
            </a:fld>
            <a:endParaRPr lang="en-US"/>
          </a:p>
        </p:txBody>
      </p:sp>
      <p:sp>
        <p:nvSpPr>
          <p:cNvPr id="1048661" name="Footer Placeholder 4"/>
          <p:cNvSpPr>
            <a:spLocks noGrp="1"/>
          </p:cNvSpPr>
          <p:nvPr>
            <p:ph type="ftr" sz="quarter" idx="11"/>
          </p:nvPr>
        </p:nvSpPr>
        <p:spPr/>
        <p:txBody>
          <a:bodyPr/>
          <a:lstStyle/>
          <a:p>
            <a:endParaRPr lang="en-US"/>
          </a:p>
        </p:txBody>
      </p:sp>
      <p:sp>
        <p:nvSpPr>
          <p:cNvPr id="1048662" name="Slide Number Placeholder 5"/>
          <p:cNvSpPr>
            <a:spLocks noGrp="1"/>
          </p:cNvSpPr>
          <p:nvPr>
            <p:ph type="sldNum" sz="quarter" idx="12"/>
          </p:nvPr>
        </p:nvSpPr>
        <p:spPr/>
        <p:txBody>
          <a:bodyPr/>
          <a:lstStyle/>
          <a:p>
            <a:fld id="{6ECDBD13-1402-4636-894A-AB33E139CA37}" type="slidenum">
              <a:rPr lang="en-US" smtClean="0"/>
              <a:t>‹#›</a:t>
            </a:fld>
            <a:endParaRPr lang="en-US"/>
          </a:p>
        </p:txBody>
      </p:sp>
      <p:sp>
        <p:nvSpPr>
          <p:cNvPr id="1048663" name="Rectangle 9"/>
          <p:cNvSpPr/>
          <p:nvPr/>
        </p:nvSpPr>
        <p:spPr bwMode="invGray">
          <a:xfrm>
            <a:off x="2286000" y="0"/>
            <a:ext cx="762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48664" name="Oval 7"/>
          <p:cNvSpPr/>
          <p:nvPr/>
        </p:nvSpPr>
        <p:spPr>
          <a:xfrm>
            <a:off x="2172321" y="2814656"/>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1048665" name="Oval 8"/>
          <p:cNvSpPr/>
          <p:nvPr/>
        </p:nvSpPr>
        <p:spPr>
          <a:xfrm>
            <a:off x="2408064" y="2745870"/>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66" name="Title 1"/>
          <p:cNvSpPr>
            <a:spLocks noGrp="1"/>
          </p:cNvSpPr>
          <p:nvPr>
            <p:ph type="title"/>
          </p:nvPr>
        </p:nvSpPr>
        <p:spPr>
          <a:xfrm>
            <a:off x="1435608" y="274320"/>
            <a:ext cx="7498080" cy="1143000"/>
          </a:xfrm>
        </p:spPr>
        <p:txBody>
          <a:bodyPr/>
          <a:lstStyle/>
          <a:p>
            <a:r>
              <a:rPr kumimoji="0" lang="en-US"/>
              <a:t>Click to edit Master title style</a:t>
            </a:r>
          </a:p>
        </p:txBody>
      </p:sp>
      <p:sp>
        <p:nvSpPr>
          <p:cNvPr id="1048667" name="Content Placeholder 2"/>
          <p:cNvSpPr>
            <a:spLocks noGrp="1"/>
          </p:cNvSpPr>
          <p:nvPr>
            <p:ph sz="half" idx="1"/>
          </p:nvPr>
        </p:nvSpPr>
        <p:spPr>
          <a:xfrm>
            <a:off x="1435608" y="1524000"/>
            <a:ext cx="3657600" cy="4663440"/>
          </a:xfrm>
        </p:spPr>
        <p:txBody>
          <a:bodyPr/>
          <a:lstStyle>
            <a:lvl1pPr>
              <a:defRPr sz="28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48668" name="Content Placeholder 3"/>
          <p:cNvSpPr>
            <a:spLocks noGrp="1"/>
          </p:cNvSpPr>
          <p:nvPr>
            <p:ph sz="half" idx="2"/>
          </p:nvPr>
        </p:nvSpPr>
        <p:spPr>
          <a:xfrm>
            <a:off x="5276088" y="1524000"/>
            <a:ext cx="3657600" cy="4663440"/>
          </a:xfrm>
        </p:spPr>
        <p:txBody>
          <a:bodyPr/>
          <a:lstStyle>
            <a:lvl1pPr>
              <a:defRPr sz="28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48669" name="Date Placeholder 4"/>
          <p:cNvSpPr>
            <a:spLocks noGrp="1"/>
          </p:cNvSpPr>
          <p:nvPr>
            <p:ph type="dt" sz="half" idx="10"/>
          </p:nvPr>
        </p:nvSpPr>
        <p:spPr/>
        <p:txBody>
          <a:bodyPr/>
          <a:lstStyle/>
          <a:p>
            <a:fld id="{7B70A51B-9D80-4915-A4E7-76DBA94E0B04}" type="datetimeFigureOut">
              <a:rPr lang="en-US" smtClean="0"/>
              <a:t>3/2/2023</a:t>
            </a:fld>
            <a:endParaRPr lang="en-US"/>
          </a:p>
        </p:txBody>
      </p:sp>
      <p:sp>
        <p:nvSpPr>
          <p:cNvPr id="1048670" name="Footer Placeholder 5"/>
          <p:cNvSpPr>
            <a:spLocks noGrp="1"/>
          </p:cNvSpPr>
          <p:nvPr>
            <p:ph type="ftr" sz="quarter" idx="11"/>
          </p:nvPr>
        </p:nvSpPr>
        <p:spPr/>
        <p:txBody>
          <a:bodyPr/>
          <a:lstStyle/>
          <a:p>
            <a:endParaRPr lang="en-US"/>
          </a:p>
        </p:txBody>
      </p:sp>
      <p:sp>
        <p:nvSpPr>
          <p:cNvPr id="1048671" name="Slide Number Placeholder 6"/>
          <p:cNvSpPr>
            <a:spLocks noGrp="1"/>
          </p:cNvSpPr>
          <p:nvPr>
            <p:ph type="sldNum" sz="quarter" idx="12"/>
          </p:nvPr>
        </p:nvSpPr>
        <p:spPr/>
        <p:txBody>
          <a:bodyPr/>
          <a:lstStyle/>
          <a:p>
            <a:fld id="{6ECDBD13-1402-4636-894A-AB33E139CA37}"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048672" name="Title 1"/>
          <p:cNvSpPr>
            <a:spLocks noGrp="1"/>
          </p:cNvSpPr>
          <p:nvPr>
            <p:ph type="title"/>
          </p:nvPr>
        </p:nvSpPr>
        <p:spPr>
          <a:xfrm>
            <a:off x="457200" y="5160336"/>
            <a:ext cx="8229600" cy="1143000"/>
          </a:xfrm>
        </p:spPr>
        <p:txBody>
          <a:bodyPr anchor="ctr"/>
          <a:lstStyle>
            <a:lvl1pPr algn="ctr">
              <a:defRPr sz="4500" b="1" cap="none" baseline="0"/>
            </a:lvl1pPr>
          </a:lstStyle>
          <a:p>
            <a:r>
              <a:rPr kumimoji="0" lang="en-US"/>
              <a:t>Click to edit Master title style</a:t>
            </a:r>
          </a:p>
        </p:txBody>
      </p:sp>
      <p:sp>
        <p:nvSpPr>
          <p:cNvPr id="1048673" name="Text Placeholder 2"/>
          <p:cNvSpPr>
            <a:spLocks noGrp="1"/>
          </p:cNvSpPr>
          <p:nvPr>
            <p:ph type="body" idx="1"/>
          </p:nvPr>
        </p:nvSpPr>
        <p:spPr>
          <a:xfrm>
            <a:off x="457200" y="328278"/>
            <a:ext cx="4023360" cy="640080"/>
          </a:xfrm>
          <a:solidFill>
            <a:schemeClr val="bg1"/>
          </a:solidFill>
          <a:ln w="10795">
            <a:solidFill>
              <a:schemeClr val="bg1"/>
            </a:solidFill>
            <a:miter lim="800000"/>
          </a:ln>
        </p:spPr>
        <p:txBody>
          <a:bodyPr anchor="ctr"/>
          <a:lstStyle>
            <a:lvl1pPr marL="64135"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1048674" name="Text Placeholder 3"/>
          <p:cNvSpPr>
            <a:spLocks noGrp="1"/>
          </p:cNvSpPr>
          <p:nvPr>
            <p:ph type="body" sz="half" idx="3"/>
          </p:nvPr>
        </p:nvSpPr>
        <p:spPr>
          <a:xfrm>
            <a:off x="4663440" y="328278"/>
            <a:ext cx="4023360" cy="640080"/>
          </a:xfrm>
          <a:solidFill>
            <a:schemeClr val="bg1"/>
          </a:solidFill>
          <a:ln w="10795">
            <a:solidFill>
              <a:schemeClr val="bg1"/>
            </a:solidFill>
            <a:miter lim="800000"/>
          </a:ln>
        </p:spPr>
        <p:txBody>
          <a:bodyPr anchor="ctr"/>
          <a:lstStyle>
            <a:lvl1pPr marL="64135"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1048675" name="Content Placeholder 4"/>
          <p:cNvSpPr>
            <a:spLocks noGrp="1"/>
          </p:cNvSpPr>
          <p:nvPr>
            <p:ph sz="quarter" idx="2"/>
          </p:nvPr>
        </p:nvSpPr>
        <p:spPr>
          <a:xfrm>
            <a:off x="457200" y="969336"/>
            <a:ext cx="4023360" cy="4114800"/>
          </a:xfrm>
          <a:ln w="10795">
            <a:solidFill>
              <a:schemeClr val="bg1"/>
            </a:solidFill>
            <a:prstDash val="dash"/>
            <a:miter lim="800000"/>
          </a:ln>
        </p:spPr>
        <p:txBody>
          <a:bodyPr/>
          <a:lstStyle>
            <a:lvl1pPr marL="393065"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48676" name="Content Placeholder 5"/>
          <p:cNvSpPr>
            <a:spLocks noGrp="1"/>
          </p:cNvSpPr>
          <p:nvPr>
            <p:ph sz="quarter" idx="4"/>
          </p:nvPr>
        </p:nvSpPr>
        <p:spPr>
          <a:xfrm>
            <a:off x="4663440" y="969336"/>
            <a:ext cx="4023360" cy="4114800"/>
          </a:xfrm>
          <a:ln w="10795">
            <a:solidFill>
              <a:schemeClr val="bg1"/>
            </a:solidFill>
            <a:prstDash val="dash"/>
            <a:miter lim="800000"/>
          </a:ln>
        </p:spPr>
        <p:txBody>
          <a:bodyPr/>
          <a:lstStyle>
            <a:lvl1pPr marL="393065"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48677" name="Date Placeholder 6"/>
          <p:cNvSpPr>
            <a:spLocks noGrp="1"/>
          </p:cNvSpPr>
          <p:nvPr>
            <p:ph type="dt" sz="half" idx="10"/>
          </p:nvPr>
        </p:nvSpPr>
        <p:spPr/>
        <p:txBody>
          <a:bodyPr/>
          <a:lstStyle/>
          <a:p>
            <a:fld id="{7B70A51B-9D80-4915-A4E7-76DBA94E0B04}" type="datetimeFigureOut">
              <a:rPr lang="en-US" smtClean="0"/>
              <a:t>3/2/2023</a:t>
            </a:fld>
            <a:endParaRPr lang="en-US"/>
          </a:p>
        </p:txBody>
      </p:sp>
      <p:sp>
        <p:nvSpPr>
          <p:cNvPr id="1048678" name="Footer Placeholder 7"/>
          <p:cNvSpPr>
            <a:spLocks noGrp="1"/>
          </p:cNvSpPr>
          <p:nvPr>
            <p:ph type="ftr" sz="quarter" idx="11"/>
          </p:nvPr>
        </p:nvSpPr>
        <p:spPr/>
        <p:txBody>
          <a:bodyPr/>
          <a:lstStyle/>
          <a:p>
            <a:endParaRPr lang="en-US"/>
          </a:p>
        </p:txBody>
      </p:sp>
      <p:sp>
        <p:nvSpPr>
          <p:cNvPr id="1048679" name="Slide Number Placeholder 8"/>
          <p:cNvSpPr>
            <a:spLocks noGrp="1"/>
          </p:cNvSpPr>
          <p:nvPr>
            <p:ph type="sldNum" sz="quarter" idx="12"/>
          </p:nvPr>
        </p:nvSpPr>
        <p:spPr/>
        <p:txBody>
          <a:bodyPr/>
          <a:lstStyle/>
          <a:p>
            <a:fld id="{6ECDBD13-1402-4636-894A-AB33E139CA37}"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586" name="Title 1"/>
          <p:cNvSpPr>
            <a:spLocks noGrp="1"/>
          </p:cNvSpPr>
          <p:nvPr>
            <p:ph type="title"/>
          </p:nvPr>
        </p:nvSpPr>
        <p:spPr>
          <a:xfrm>
            <a:off x="1435608" y="274320"/>
            <a:ext cx="7498080" cy="1143000"/>
          </a:xfrm>
        </p:spPr>
        <p:txBody>
          <a:bodyPr anchor="ctr"/>
          <a:lstStyle/>
          <a:p>
            <a:r>
              <a:rPr kumimoji="0" lang="en-US"/>
              <a:t>Click to edit Master title style</a:t>
            </a:r>
          </a:p>
        </p:txBody>
      </p:sp>
      <p:sp>
        <p:nvSpPr>
          <p:cNvPr id="1048587" name="Date Placeholder 2"/>
          <p:cNvSpPr>
            <a:spLocks noGrp="1"/>
          </p:cNvSpPr>
          <p:nvPr>
            <p:ph type="dt" sz="half" idx="10"/>
          </p:nvPr>
        </p:nvSpPr>
        <p:spPr/>
        <p:txBody>
          <a:bodyPr/>
          <a:lstStyle/>
          <a:p>
            <a:fld id="{7B70A51B-9D80-4915-A4E7-76DBA94E0B04}" type="datetimeFigureOut">
              <a:rPr lang="en-US" smtClean="0"/>
              <a:t>3/2/2023</a:t>
            </a:fld>
            <a:endParaRPr lang="en-US"/>
          </a:p>
        </p:txBody>
      </p:sp>
      <p:sp>
        <p:nvSpPr>
          <p:cNvPr id="1048588" name="Footer Placeholder 3"/>
          <p:cNvSpPr>
            <a:spLocks noGrp="1"/>
          </p:cNvSpPr>
          <p:nvPr>
            <p:ph type="ftr" sz="quarter" idx="11"/>
          </p:nvPr>
        </p:nvSpPr>
        <p:spPr/>
        <p:txBody>
          <a:bodyPr/>
          <a:lstStyle/>
          <a:p>
            <a:endParaRPr lang="en-US"/>
          </a:p>
        </p:txBody>
      </p:sp>
      <p:sp>
        <p:nvSpPr>
          <p:cNvPr id="1048589" name="Slide Number Placeholder 4"/>
          <p:cNvSpPr>
            <a:spLocks noGrp="1"/>
          </p:cNvSpPr>
          <p:nvPr>
            <p:ph type="sldNum" sz="quarter" idx="12"/>
          </p:nvPr>
        </p:nvSpPr>
        <p:spPr/>
        <p:txBody>
          <a:bodyPr/>
          <a:lstStyle/>
          <a:p>
            <a:fld id="{6ECDBD13-1402-4636-894A-AB33E139CA37}"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48680" name="Rectangle 4"/>
          <p:cNvSpPr/>
          <p:nvPr/>
        </p:nvSpPr>
        <p:spPr>
          <a:xfrm>
            <a:off x="1014984" y="0"/>
            <a:ext cx="8129016"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48681" name="Date Placeholder 1"/>
          <p:cNvSpPr>
            <a:spLocks noGrp="1"/>
          </p:cNvSpPr>
          <p:nvPr>
            <p:ph type="dt" sz="half" idx="10"/>
          </p:nvPr>
        </p:nvSpPr>
        <p:spPr/>
        <p:txBody>
          <a:bodyPr/>
          <a:lstStyle/>
          <a:p>
            <a:fld id="{7B70A51B-9D80-4915-A4E7-76DBA94E0B04}" type="datetimeFigureOut">
              <a:rPr lang="en-US" smtClean="0"/>
              <a:t>3/2/2023</a:t>
            </a:fld>
            <a:endParaRPr lang="en-US"/>
          </a:p>
        </p:txBody>
      </p:sp>
      <p:sp>
        <p:nvSpPr>
          <p:cNvPr id="1048682" name="Footer Placeholder 2"/>
          <p:cNvSpPr>
            <a:spLocks noGrp="1"/>
          </p:cNvSpPr>
          <p:nvPr>
            <p:ph type="ftr" sz="quarter" idx="11"/>
          </p:nvPr>
        </p:nvSpPr>
        <p:spPr/>
        <p:txBody>
          <a:bodyPr/>
          <a:lstStyle/>
          <a:p>
            <a:endParaRPr lang="en-US"/>
          </a:p>
        </p:txBody>
      </p:sp>
      <p:sp>
        <p:nvSpPr>
          <p:cNvPr id="1048683" name="Slide Number Placeholder 3"/>
          <p:cNvSpPr>
            <a:spLocks noGrp="1"/>
          </p:cNvSpPr>
          <p:nvPr>
            <p:ph type="sldNum" sz="quarter" idx="12"/>
          </p:nvPr>
        </p:nvSpPr>
        <p:spPr/>
        <p:txBody>
          <a:bodyPr/>
          <a:lstStyle/>
          <a:p>
            <a:fld id="{6ECDBD13-1402-4636-894A-AB33E139CA37}" type="slidenum">
              <a:rPr lang="en-US" smtClean="0"/>
              <a:t>‹#›</a:t>
            </a:fld>
            <a:endParaRPr lang="en-US"/>
          </a:p>
        </p:txBody>
      </p:sp>
      <p:sp>
        <p:nvSpPr>
          <p:cNvPr id="1048684" name="Rectangle 5"/>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48685" name="Title 1"/>
          <p:cNvSpPr>
            <a:spLocks noGrp="1"/>
          </p:cNvSpPr>
          <p:nvPr>
            <p:ph type="title"/>
          </p:nvPr>
        </p:nvSpPr>
        <p:spPr>
          <a:xfrm>
            <a:off x="457200" y="216778"/>
            <a:ext cx="3810000" cy="1162050"/>
          </a:xfrm>
          <a:ln>
            <a:noFill/>
          </a:ln>
        </p:spPr>
        <p:txBody>
          <a:bodyPr anchor="b"/>
          <a:lstStyle>
            <a:lvl1pPr algn="l">
              <a:lnSpc>
                <a:spcPts val="2000"/>
              </a:lnSpc>
              <a:buNone/>
              <a:defRPr sz="2200" b="1" cap="all" baseline="0"/>
            </a:lvl1pPr>
          </a:lstStyle>
          <a:p>
            <a:r>
              <a:rPr kumimoji="0" lang="en-US"/>
              <a:t>Click to edit Master title style</a:t>
            </a:r>
          </a:p>
        </p:txBody>
      </p:sp>
      <p:sp>
        <p:nvSpPr>
          <p:cNvPr id="1048686" name="Text Placeholder 2"/>
          <p:cNvSpPr>
            <a:spLocks noGrp="1"/>
          </p:cNvSpPr>
          <p:nvPr>
            <p:ph type="body" idx="2"/>
          </p:nvPr>
        </p:nvSpPr>
        <p:spPr>
          <a:xfrm>
            <a:off x="457200" y="1406964"/>
            <a:ext cx="3810000" cy="698500"/>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1048687" name="Content Placeholder 3"/>
          <p:cNvSpPr>
            <a:spLocks noGrp="1"/>
          </p:cNvSpPr>
          <p:nvPr>
            <p:ph sz="half" idx="1"/>
          </p:nvPr>
        </p:nvSpPr>
        <p:spPr>
          <a:xfrm>
            <a:off x="457200" y="2133600"/>
            <a:ext cx="8153400" cy="3992563"/>
          </a:xfrm>
        </p:spPr>
        <p:txBody>
          <a:bodyPr/>
          <a:lstStyle>
            <a:lvl1pPr>
              <a:defRPr sz="3200"/>
            </a:lvl1pPr>
            <a:lvl2pPr>
              <a:defRPr sz="2800"/>
            </a:lvl2pPr>
            <a:lvl3pPr>
              <a:defRPr sz="2400"/>
            </a:lvl3pPr>
            <a:lvl4pPr>
              <a:defRPr sz="2000"/>
            </a:lvl4pPr>
            <a:lvl5pPr>
              <a:defRPr sz="20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48688" name="Date Placeholder 4"/>
          <p:cNvSpPr>
            <a:spLocks noGrp="1"/>
          </p:cNvSpPr>
          <p:nvPr>
            <p:ph type="dt" sz="half" idx="10"/>
          </p:nvPr>
        </p:nvSpPr>
        <p:spPr/>
        <p:txBody>
          <a:bodyPr/>
          <a:lstStyle/>
          <a:p>
            <a:fld id="{7B70A51B-9D80-4915-A4E7-76DBA94E0B04}" type="datetimeFigureOut">
              <a:rPr lang="en-US" smtClean="0"/>
              <a:t>3/2/2023</a:t>
            </a:fld>
            <a:endParaRPr lang="en-US"/>
          </a:p>
        </p:txBody>
      </p:sp>
      <p:sp>
        <p:nvSpPr>
          <p:cNvPr id="1048689" name="Footer Placeholder 5"/>
          <p:cNvSpPr>
            <a:spLocks noGrp="1"/>
          </p:cNvSpPr>
          <p:nvPr>
            <p:ph type="ftr" sz="quarter" idx="11"/>
          </p:nvPr>
        </p:nvSpPr>
        <p:spPr/>
        <p:txBody>
          <a:bodyPr/>
          <a:lstStyle/>
          <a:p>
            <a:endParaRPr lang="en-US"/>
          </a:p>
        </p:txBody>
      </p:sp>
      <p:sp>
        <p:nvSpPr>
          <p:cNvPr id="1048690" name="Slide Number Placeholder 6"/>
          <p:cNvSpPr>
            <a:spLocks noGrp="1"/>
          </p:cNvSpPr>
          <p:nvPr>
            <p:ph type="sldNum" sz="quarter" idx="12"/>
          </p:nvPr>
        </p:nvSpPr>
        <p:spPr/>
        <p:txBody>
          <a:bodyPr/>
          <a:lstStyle/>
          <a:p>
            <a:fld id="{6ECDBD13-1402-4636-894A-AB33E139CA37}"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048643" name="Title 1"/>
          <p:cNvSpPr>
            <a:spLocks noGrp="1"/>
          </p:cNvSpPr>
          <p:nvPr>
            <p:ph type="title"/>
          </p:nvPr>
        </p:nvSpPr>
        <p:spPr>
          <a:xfrm>
            <a:off x="5886896" y="1066800"/>
            <a:ext cx="2743200" cy="1981200"/>
          </a:xfrm>
        </p:spPr>
        <p:txBody>
          <a:bodyPr anchor="b">
            <a:noAutofit/>
          </a:bodyPr>
          <a:lstStyle>
            <a:lvl1pPr algn="l">
              <a:buNone/>
              <a:defRPr sz="2100" b="1">
                <a:effectLst/>
              </a:defRPr>
            </a:lvl1pPr>
          </a:lstStyle>
          <a:p>
            <a:r>
              <a:rPr kumimoji="0" lang="en-US"/>
              <a:t>Click to edit Master title style</a:t>
            </a:r>
          </a:p>
        </p:txBody>
      </p:sp>
      <p:sp>
        <p:nvSpPr>
          <p:cNvPr id="1048644" name="Date Placeholder 4"/>
          <p:cNvSpPr>
            <a:spLocks noGrp="1"/>
          </p:cNvSpPr>
          <p:nvPr>
            <p:ph type="dt" sz="half" idx="10"/>
          </p:nvPr>
        </p:nvSpPr>
        <p:spPr/>
        <p:txBody>
          <a:bodyPr/>
          <a:lstStyle/>
          <a:p>
            <a:fld id="{7B70A51B-9D80-4915-A4E7-76DBA94E0B04}" type="datetimeFigureOut">
              <a:rPr lang="en-US" smtClean="0"/>
              <a:t>3/2/2023</a:t>
            </a:fld>
            <a:endParaRPr lang="en-US"/>
          </a:p>
        </p:txBody>
      </p:sp>
      <p:sp>
        <p:nvSpPr>
          <p:cNvPr id="1048645" name="Footer Placeholder 5"/>
          <p:cNvSpPr>
            <a:spLocks noGrp="1"/>
          </p:cNvSpPr>
          <p:nvPr>
            <p:ph type="ftr" sz="quarter" idx="11"/>
          </p:nvPr>
        </p:nvSpPr>
        <p:spPr/>
        <p:txBody>
          <a:bodyPr/>
          <a:lstStyle/>
          <a:p>
            <a:endParaRPr lang="en-US"/>
          </a:p>
        </p:txBody>
      </p:sp>
      <p:sp>
        <p:nvSpPr>
          <p:cNvPr id="1048646" name="Slide Number Placeholder 6"/>
          <p:cNvSpPr>
            <a:spLocks noGrp="1"/>
          </p:cNvSpPr>
          <p:nvPr>
            <p:ph type="sldNum" sz="quarter" idx="12"/>
          </p:nvPr>
        </p:nvSpPr>
        <p:spPr/>
        <p:txBody>
          <a:bodyPr/>
          <a:lstStyle/>
          <a:p>
            <a:fld id="{6ECDBD13-1402-4636-894A-AB33E139CA37}" type="slidenum">
              <a:rPr lang="en-US" smtClean="0"/>
              <a:t>‹#›</a:t>
            </a:fld>
            <a:endParaRPr lang="en-US"/>
          </a:p>
        </p:txBody>
      </p:sp>
      <p:sp>
        <p:nvSpPr>
          <p:cNvPr id="1048647" name="Rectangle 7"/>
          <p:cNvSpPr/>
          <p:nvPr/>
        </p:nvSpPr>
        <p:spPr>
          <a:xfrm>
            <a:off x="762000" y="1066800"/>
            <a:ext cx="4572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p>
            <a:pPr marL="0" indent="-283210" algn="l" rtl="0" eaLnBrk="1" latinLnBrk="0" hangingPunct="1">
              <a:lnSpc>
                <a:spcPts val="3000"/>
              </a:lnSpc>
              <a:spcBef>
                <a:spcPts val="600"/>
              </a:spcBef>
              <a:buClr>
                <a:schemeClr val="accent1"/>
              </a:buClr>
              <a:buSzPct val="80000"/>
              <a:buFont typeface="Wingdings 2" panose="05020102010507070707"/>
              <a:buNone/>
            </a:pPr>
            <a:endParaRPr kumimoji="0" lang="en-US" sz="3200" kern="1200">
              <a:solidFill>
                <a:schemeClr val="tx1"/>
              </a:solidFill>
              <a:latin typeface="+mn-lt"/>
              <a:ea typeface="+mn-ea"/>
              <a:cs typeface="+mn-cs"/>
            </a:endParaRPr>
          </a:p>
        </p:txBody>
      </p:sp>
      <p:sp>
        <p:nvSpPr>
          <p:cNvPr id="1048648" name="Picture Placeholder 2"/>
          <p:cNvSpPr>
            <a:spLocks noGrp="1"/>
          </p:cNvSpPr>
          <p:nvPr>
            <p:ph type="pic" idx="1"/>
          </p:nvPr>
        </p:nvSpPr>
        <p:spPr>
          <a:xfrm>
            <a:off x="838200" y="1143003"/>
            <a:ext cx="44196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lstStyle>
          <a:p>
            <a:pPr marL="0" algn="l" eaLnBrk="1" latinLnBrk="0" hangingPunct="1"/>
            <a:r>
              <a:rPr kumimoji="0" lang="en-US"/>
              <a:t>Click icon to add picture</a:t>
            </a:r>
            <a:endParaRPr kumimoji="0" lang="en-US" dirty="0"/>
          </a:p>
        </p:txBody>
      </p:sp>
      <p:sp>
        <p:nvSpPr>
          <p:cNvPr id="1048649" name="Flowchart: Process 8"/>
          <p:cNvSpPr/>
          <p:nvPr/>
        </p:nvSpPr>
        <p:spPr>
          <a:xfrm rot="19468671">
            <a:off x="396725" y="954341"/>
            <a:ext cx="6858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48650" name="Flowchart: Process 9"/>
          <p:cNvSpPr/>
          <p:nvPr/>
        </p:nvSpPr>
        <p:spPr>
          <a:xfrm rot="2103354" flipH="1">
            <a:off x="5003667" y="936786"/>
            <a:ext cx="649224"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048651" name="Text Placeholder 3"/>
          <p:cNvSpPr>
            <a:spLocks noGrp="1"/>
          </p:cNvSpPr>
          <p:nvPr>
            <p:ph type="body" sz="half" idx="2"/>
          </p:nvPr>
        </p:nvSpPr>
        <p:spPr>
          <a:xfrm>
            <a:off x="838200" y="4800600"/>
            <a:ext cx="4419600" cy="7620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048576" name="Pie 6"/>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48577" name="Oval 7"/>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48578" name="Donut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48579" name="Rectangle 11"/>
          <p:cNvSpPr/>
          <p:nvPr/>
        </p:nvSpPr>
        <p:spPr>
          <a:xfrm>
            <a:off x="1012873" y="-54"/>
            <a:ext cx="8131127"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48580" name="Title Placeholder 4"/>
          <p:cNvSpPr>
            <a:spLocks noGrp="1"/>
          </p:cNvSpPr>
          <p:nvPr>
            <p:ph type="title"/>
          </p:nvPr>
        </p:nvSpPr>
        <p:spPr>
          <a:xfrm>
            <a:off x="1435608" y="274638"/>
            <a:ext cx="7498080" cy="1143000"/>
          </a:xfrm>
          <a:prstGeom prst="rect">
            <a:avLst/>
          </a:prstGeom>
        </p:spPr>
        <p:txBody>
          <a:bodyPr anchor="ctr">
            <a:normAutofit/>
          </a:bodyPr>
          <a:lstStyle/>
          <a:p>
            <a:r>
              <a:rPr kumimoji="0" lang="en-US"/>
              <a:t>Click to edit Master title style</a:t>
            </a:r>
          </a:p>
        </p:txBody>
      </p:sp>
      <p:sp>
        <p:nvSpPr>
          <p:cNvPr id="1048581" name="Text Placeholder 8"/>
          <p:cNvSpPr>
            <a:spLocks noGrp="1"/>
          </p:cNvSpPr>
          <p:nvPr>
            <p:ph type="body" idx="1"/>
          </p:nvPr>
        </p:nvSpPr>
        <p:spPr>
          <a:xfrm>
            <a:off x="1435608" y="1447800"/>
            <a:ext cx="7498080" cy="4800600"/>
          </a:xfrm>
          <a:prstGeom prst="rect">
            <a:avLst/>
          </a:prstGeom>
        </p:spPr>
        <p:txBody>
          <a:bodyPr>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48582" name="Date Placeholder 23"/>
          <p:cNvSpPr>
            <a:spLocks noGrp="1"/>
          </p:cNvSpPr>
          <p:nvPr>
            <p:ph type="dt" sz="half" idx="2"/>
          </p:nvPr>
        </p:nvSpPr>
        <p:spPr>
          <a:xfrm>
            <a:off x="3581400" y="6305550"/>
            <a:ext cx="2133600" cy="476250"/>
          </a:xfrm>
          <a:prstGeom prst="rect">
            <a:avLst/>
          </a:prstGeom>
        </p:spPr>
        <p:txBody>
          <a:bodyPr anchor="b"/>
          <a:lstStyle>
            <a:lvl1pPr algn="r" eaLnBrk="1" latinLnBrk="0" hangingPunct="1">
              <a:defRPr kumimoji="0" sz="1200">
                <a:solidFill>
                  <a:schemeClr val="bg2">
                    <a:shade val="50000"/>
                    <a:satMod val="200000"/>
                  </a:schemeClr>
                </a:solidFill>
              </a:defRPr>
            </a:lvl1pPr>
          </a:lstStyle>
          <a:p>
            <a:fld id="{7B70A51B-9D80-4915-A4E7-76DBA94E0B04}" type="datetimeFigureOut">
              <a:rPr lang="en-US" smtClean="0"/>
              <a:t>3/2/2023</a:t>
            </a:fld>
            <a:endParaRPr lang="en-US"/>
          </a:p>
        </p:txBody>
      </p:sp>
      <p:sp>
        <p:nvSpPr>
          <p:cNvPr id="1048583" name="Footer Placeholder 9"/>
          <p:cNvSpPr>
            <a:spLocks noGrp="1"/>
          </p:cNvSpPr>
          <p:nvPr>
            <p:ph type="ftr" sz="quarter" idx="3"/>
          </p:nvPr>
        </p:nvSpPr>
        <p:spPr>
          <a:xfrm>
            <a:off x="5715000" y="6305550"/>
            <a:ext cx="2895600" cy="476250"/>
          </a:xfrm>
          <a:prstGeom prst="rect">
            <a:avLst/>
          </a:prstGeom>
        </p:spPr>
        <p:txBody>
          <a:bodyPr anchor="b"/>
          <a:lstStyle>
            <a:lvl1pPr eaLnBrk="1" latinLnBrk="0" hangingPunct="1">
              <a:defRPr kumimoji="0" sz="1200">
                <a:solidFill>
                  <a:schemeClr val="bg2">
                    <a:shade val="50000"/>
                    <a:satMod val="200000"/>
                  </a:schemeClr>
                </a:solidFill>
                <a:effectLst/>
              </a:defRPr>
            </a:lvl1pPr>
          </a:lstStyle>
          <a:p>
            <a:endParaRPr lang="en-US"/>
          </a:p>
        </p:txBody>
      </p:sp>
      <p:sp>
        <p:nvSpPr>
          <p:cNvPr id="1048584" name="Slide Number Placeholder 21"/>
          <p:cNvSpPr>
            <a:spLocks noGrp="1"/>
          </p:cNvSpPr>
          <p:nvPr>
            <p:ph type="sldNum" sz="quarter" idx="4"/>
          </p:nvPr>
        </p:nvSpPr>
        <p:spPr>
          <a:xfrm>
            <a:off x="8613648" y="6305550"/>
            <a:ext cx="457200" cy="476250"/>
          </a:xfrm>
          <a:prstGeom prst="rect">
            <a:avLst/>
          </a:prstGeom>
        </p:spPr>
        <p:txBody>
          <a:bodyPr anchor="b"/>
          <a:lstStyle>
            <a:lvl1pPr algn="ctr" eaLnBrk="1" latinLnBrk="0" hangingPunct="1">
              <a:defRPr kumimoji="0" sz="1200">
                <a:solidFill>
                  <a:schemeClr val="bg2">
                    <a:shade val="50000"/>
                    <a:satMod val="200000"/>
                  </a:schemeClr>
                </a:solidFill>
                <a:effectLst/>
              </a:defRPr>
            </a:lvl1pPr>
          </a:lstStyle>
          <a:p>
            <a:fld id="{6ECDBD13-1402-4636-894A-AB33E139CA37}" type="slidenum">
              <a:rPr lang="en-US" smtClean="0"/>
              <a:t>‹#›</a:t>
            </a:fld>
            <a:endParaRPr lang="en-US"/>
          </a:p>
        </p:txBody>
      </p:sp>
      <p:sp>
        <p:nvSpPr>
          <p:cNvPr id="1048585" name="Rectangle 14"/>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p:titleStyle>
    <p:bodyStyle>
      <a:lvl1pPr marL="365760" indent="-283210" algn="l" rtl="0" eaLnBrk="1" latinLnBrk="0" hangingPunct="1">
        <a:lnSpc>
          <a:spcPct val="100000"/>
        </a:lnSpc>
        <a:spcBef>
          <a:spcPts val="600"/>
        </a:spcBef>
        <a:buClr>
          <a:schemeClr val="accent1"/>
        </a:buClr>
        <a:buSzPct val="80000"/>
        <a:buFont typeface="Wingdings 2" panose="05020102010507070707"/>
        <a:buChar char=""/>
        <a:defRPr kumimoji="0" sz="3200" kern="1200">
          <a:solidFill>
            <a:schemeClr val="tx1"/>
          </a:solidFill>
          <a:latin typeface="+mn-lt"/>
          <a:ea typeface="+mn-ea"/>
          <a:cs typeface="+mn-cs"/>
        </a:defRPr>
      </a:lvl1pPr>
      <a:lvl2pPr marL="640080" indent="-237490" algn="l" rtl="0" eaLnBrk="1" latinLnBrk="0" hangingPunct="1">
        <a:lnSpc>
          <a:spcPct val="100000"/>
        </a:lnSpc>
        <a:spcBef>
          <a:spcPts val="550"/>
        </a:spcBef>
        <a:buClr>
          <a:schemeClr val="accent1"/>
        </a:buClr>
        <a:buFont typeface="Verdana" panose="020B0604030504040204"/>
        <a:buChar char="◦"/>
        <a:defRPr kumimoji="0" sz="2800" kern="1200">
          <a:solidFill>
            <a:schemeClr val="tx1"/>
          </a:solidFill>
          <a:latin typeface="+mn-lt"/>
          <a:ea typeface="+mn-ea"/>
          <a:cs typeface="+mn-cs"/>
        </a:defRPr>
      </a:lvl2pPr>
      <a:lvl3pPr marL="887095" indent="-228600" algn="l" rtl="0" eaLnBrk="1" latinLnBrk="0" hangingPunct="1">
        <a:lnSpc>
          <a:spcPct val="100000"/>
        </a:lnSpc>
        <a:spcBef>
          <a:spcPct val="20000"/>
        </a:spcBef>
        <a:buClr>
          <a:schemeClr val="accent2"/>
        </a:buClr>
        <a:buFont typeface="Wingdings 2" panose="05020102010507070707"/>
        <a:buChar char=""/>
        <a:defRPr kumimoji="0" sz="2400" kern="1200">
          <a:solidFill>
            <a:schemeClr val="tx1"/>
          </a:solidFill>
          <a:latin typeface="+mn-lt"/>
          <a:ea typeface="+mn-ea"/>
          <a:cs typeface="+mn-cs"/>
        </a:defRPr>
      </a:lvl3pPr>
      <a:lvl4pPr marL="1097280" indent="-173990" algn="l" rtl="0" eaLnBrk="1" latinLnBrk="0" hangingPunct="1">
        <a:lnSpc>
          <a:spcPct val="100000"/>
        </a:lnSpc>
        <a:spcBef>
          <a:spcPct val="20000"/>
        </a:spcBef>
        <a:buClr>
          <a:schemeClr val="accent3"/>
        </a:buClr>
        <a:buFont typeface="Wingdings 2" panose="05020102010507070707"/>
        <a:buChar char=""/>
        <a:defRPr kumimoji="0" sz="2000" kern="1200">
          <a:solidFill>
            <a:schemeClr val="tx1"/>
          </a:solidFill>
          <a:latin typeface="+mn-lt"/>
          <a:ea typeface="+mn-ea"/>
          <a:cs typeface="+mn-cs"/>
        </a:defRPr>
      </a:lvl4pPr>
      <a:lvl5pPr marL="1298575" indent="-182880" algn="l" rtl="0" eaLnBrk="1" latinLnBrk="0" hangingPunct="1">
        <a:lnSpc>
          <a:spcPct val="100000"/>
        </a:lnSpc>
        <a:spcBef>
          <a:spcPct val="20000"/>
        </a:spcBef>
        <a:buClr>
          <a:schemeClr val="accent4"/>
        </a:buClr>
        <a:buFont typeface="Wingdings 2" panose="05020102010507070707"/>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panose="05020102010507070707"/>
        <a:buChar char=""/>
        <a:defRPr kumimoji="0" sz="2000" kern="1200">
          <a:solidFill>
            <a:schemeClr val="tx1"/>
          </a:solidFill>
          <a:latin typeface="+mn-lt"/>
          <a:ea typeface="+mn-ea"/>
          <a:cs typeface="+mn-cs"/>
        </a:defRPr>
      </a:lvl6pPr>
      <a:lvl7pPr marL="1718945" indent="-182880" algn="l" rtl="0" eaLnBrk="1" latinLnBrk="0" hangingPunct="1">
        <a:lnSpc>
          <a:spcPct val="100000"/>
        </a:lnSpc>
        <a:spcBef>
          <a:spcPct val="20000"/>
        </a:spcBef>
        <a:buClr>
          <a:schemeClr val="accent6"/>
        </a:buClr>
        <a:buFont typeface="Wingdings 2" panose="05020102010507070707"/>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panose="05020102010507070707"/>
        <a:buChar char=""/>
        <a:defRPr kumimoji="0" sz="2000" kern="1200">
          <a:solidFill>
            <a:schemeClr val="tx1"/>
          </a:solidFill>
          <a:latin typeface="+mn-lt"/>
          <a:ea typeface="+mn-ea"/>
          <a:cs typeface="+mn-cs"/>
        </a:defRPr>
      </a:lvl8pPr>
      <a:lvl9pPr marL="2130425" indent="-182880" algn="l" rtl="0" eaLnBrk="1" latinLnBrk="0" hangingPunct="1">
        <a:lnSpc>
          <a:spcPct val="100000"/>
        </a:lnSpc>
        <a:spcBef>
          <a:spcPct val="20000"/>
        </a:spcBef>
        <a:buClr>
          <a:schemeClr val="accent6"/>
        </a:buClr>
        <a:buFont typeface="Wingdings 2" panose="05020102010507070707"/>
        <a:buChar char=""/>
        <a:defRPr kumimoji="0" sz="20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0" name="Title 1"/>
          <p:cNvSpPr>
            <a:spLocks noGrp="1"/>
          </p:cNvSpPr>
          <p:nvPr>
            <p:ph type="title"/>
          </p:nvPr>
        </p:nvSpPr>
        <p:spPr>
          <a:xfrm>
            <a:off x="1587863" y="-72571"/>
            <a:ext cx="7498080" cy="1143000"/>
          </a:xfrm>
        </p:spPr>
        <p:txBody>
          <a:bodyPr>
            <a:normAutofit fontScale="90000"/>
          </a:bodyPr>
          <a:lstStyle/>
          <a:p>
            <a:br>
              <a:rPr lang="en-US"/>
            </a:br>
            <a:endParaRPr lang="en-US" dirty="0"/>
          </a:p>
        </p:txBody>
      </p:sp>
      <p:sp>
        <p:nvSpPr>
          <p:cNvPr id="1048591" name="Subtitle 2"/>
          <p:cNvSpPr>
            <a:spLocks noGrp="1"/>
          </p:cNvSpPr>
          <p:nvPr>
            <p:ph type="subTitle" idx="4294967295"/>
          </p:nvPr>
        </p:nvSpPr>
        <p:spPr>
          <a:xfrm>
            <a:off x="1736725" y="1849438"/>
            <a:ext cx="7407275" cy="1752600"/>
          </a:xfrm>
        </p:spPr>
        <p:txBody>
          <a:bodyPr/>
          <a:lstStyle/>
          <a:p>
            <a:endParaRPr lang="en-US" dirty="0"/>
          </a:p>
          <a:p>
            <a:endParaRPr lang="en-US" dirty="0"/>
          </a:p>
        </p:txBody>
      </p:sp>
      <p:sp>
        <p:nvSpPr>
          <p:cNvPr id="1048592" name="Rectangle 9"/>
          <p:cNvSpPr/>
          <p:nvPr/>
        </p:nvSpPr>
        <p:spPr>
          <a:xfrm>
            <a:off x="990600" y="0"/>
            <a:ext cx="8153400" cy="646331"/>
          </a:xfrm>
          <a:prstGeom prst="rect">
            <a:avLst/>
          </a:prstGeom>
        </p:spPr>
        <p:txBody>
          <a:bodyPr wrap="square">
            <a:spAutoFit/>
          </a:bodyPr>
          <a:lstStyle/>
          <a:p>
            <a:pPr algn="ctr"/>
            <a:endParaRPr lang="en-US" dirty="0"/>
          </a:p>
          <a:p>
            <a:pPr algn="ctr"/>
            <a:endParaRPr lang="en-US" dirty="0"/>
          </a:p>
        </p:txBody>
      </p:sp>
      <p:sp>
        <p:nvSpPr>
          <p:cNvPr id="2" name="TextBox 1">
            <a:extLst>
              <a:ext uri="{FF2B5EF4-FFF2-40B4-BE49-F238E27FC236}">
                <a16:creationId xmlns:a16="http://schemas.microsoft.com/office/drawing/2014/main" id="{2938C1E9-C3F6-D8C9-5877-3A7FC3BF1F2A}"/>
              </a:ext>
            </a:extLst>
          </p:cNvPr>
          <p:cNvSpPr txBox="1"/>
          <p:nvPr/>
        </p:nvSpPr>
        <p:spPr>
          <a:xfrm>
            <a:off x="1409700" y="0"/>
            <a:ext cx="7315199" cy="1754326"/>
          </a:xfrm>
          <a:prstGeom prst="rect">
            <a:avLst/>
          </a:prstGeom>
          <a:noFill/>
        </p:spPr>
        <p:txBody>
          <a:bodyPr wrap="square" rtlCol="0">
            <a:spAutoFit/>
          </a:bodyPr>
          <a:lstStyle/>
          <a:p>
            <a:pPr algn="ctr"/>
            <a:r>
              <a:rPr lang="en-US" sz="3600" b="1" dirty="0">
                <a:solidFill>
                  <a:schemeClr val="accent5">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AUTOMATIC FALL DETECTION CAVITY FOR ELDER PEOPLE USING MEMS SENSOR</a:t>
            </a:r>
            <a:endParaRPr lang="en-IN" sz="3600" b="1" dirty="0">
              <a:solidFill>
                <a:schemeClr val="accent5">
                  <a:lumMod val="75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FB9435AF-89BF-5B40-8780-95B87A5199E4}"/>
              </a:ext>
            </a:extLst>
          </p:cNvPr>
          <p:cNvSpPr txBox="1"/>
          <p:nvPr/>
        </p:nvSpPr>
        <p:spPr>
          <a:xfrm>
            <a:off x="1981200" y="1916722"/>
            <a:ext cx="5426075" cy="1323439"/>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By</a:t>
            </a:r>
          </a:p>
          <a:p>
            <a:pPr algn="ctr"/>
            <a:r>
              <a:rPr lang="en-US" sz="2000" b="1">
                <a:latin typeface="Times New Roman" panose="02020603050405020304" pitchFamily="18" charset="0"/>
                <a:cs typeface="Times New Roman" panose="02020603050405020304" pitchFamily="18" charset="0"/>
              </a:rPr>
              <a:t>PEDDITI SATVIKA</a:t>
            </a:r>
            <a:r>
              <a:rPr lang="en-US" sz="2000" b="1" dirty="0">
                <a:latin typeface="Times New Roman" panose="02020603050405020304" pitchFamily="18" charset="0"/>
                <a:cs typeface="Times New Roman" panose="02020603050405020304" pitchFamily="18" charset="0"/>
              </a:rPr>
              <a:t>(197R1A05N7)</a:t>
            </a:r>
          </a:p>
          <a:p>
            <a:pPr algn="ctr"/>
            <a:r>
              <a:rPr lang="en-US" sz="2000" b="1" dirty="0">
                <a:latin typeface="Times New Roman" panose="02020603050405020304" pitchFamily="18" charset="0"/>
                <a:cs typeface="Times New Roman" panose="02020603050405020304" pitchFamily="18" charset="0"/>
              </a:rPr>
              <a:t>PARANKUSHAM VAISHNAVI(197R1A05N8)</a:t>
            </a:r>
          </a:p>
          <a:p>
            <a:pPr algn="ctr"/>
            <a:r>
              <a:rPr lang="en-US" sz="2000" b="1" dirty="0">
                <a:latin typeface="Times New Roman" panose="02020603050405020304" pitchFamily="18" charset="0"/>
                <a:cs typeface="Times New Roman" panose="02020603050405020304" pitchFamily="18" charset="0"/>
              </a:rPr>
              <a:t>MAMINDLA MOUNIKA(197R1A05M7</a:t>
            </a:r>
            <a:r>
              <a:rPr lang="en-US" dirty="0"/>
              <a:t>)</a:t>
            </a:r>
            <a:endParaRPr lang="en-IN" dirty="0"/>
          </a:p>
        </p:txBody>
      </p:sp>
      <p:sp>
        <p:nvSpPr>
          <p:cNvPr id="4" name="TextBox 3">
            <a:extLst>
              <a:ext uri="{FF2B5EF4-FFF2-40B4-BE49-F238E27FC236}">
                <a16:creationId xmlns:a16="http://schemas.microsoft.com/office/drawing/2014/main" id="{C32710D1-775B-7666-7266-2D3414C5642F}"/>
              </a:ext>
            </a:extLst>
          </p:cNvPr>
          <p:cNvSpPr txBox="1"/>
          <p:nvPr/>
        </p:nvSpPr>
        <p:spPr>
          <a:xfrm>
            <a:off x="1967459" y="3585799"/>
            <a:ext cx="5791199" cy="707886"/>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Under the Guidance of</a:t>
            </a:r>
          </a:p>
          <a:p>
            <a:pPr algn="ctr"/>
            <a:r>
              <a:rPr lang="en-US" sz="2000" b="1" dirty="0">
                <a:latin typeface="Times New Roman" panose="02020603050405020304" pitchFamily="18" charset="0"/>
                <a:cs typeface="Times New Roman" panose="02020603050405020304" pitchFamily="18" charset="0"/>
              </a:rPr>
              <a:t>DR.K.SRUJAN RAJU</a:t>
            </a:r>
            <a:endParaRPr lang="en-IN" sz="2000" b="1"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256B7EF7-571B-70E1-A96C-02DA57576F24}"/>
              </a:ext>
            </a:extLst>
          </p:cNvPr>
          <p:cNvPicPr>
            <a:picLocks noChangeAspect="1"/>
          </p:cNvPicPr>
          <p:nvPr/>
        </p:nvPicPr>
        <p:blipFill>
          <a:blip r:embed="rId3"/>
          <a:stretch>
            <a:fillRect/>
          </a:stretch>
        </p:blipFill>
        <p:spPr>
          <a:xfrm>
            <a:off x="1064928" y="4645748"/>
            <a:ext cx="8004742" cy="1752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08CE4-A5E5-F084-4FDD-2F8CF5BA1368}"/>
              </a:ext>
            </a:extLst>
          </p:cNvPr>
          <p:cNvSpPr>
            <a:spLocks noGrp="1"/>
          </p:cNvSpPr>
          <p:nvPr>
            <p:ph type="title"/>
          </p:nvPr>
        </p:nvSpPr>
        <p:spPr/>
        <p:txBody>
          <a:bodyPr>
            <a:normAutofit/>
          </a:bodyPr>
          <a:lstStyle/>
          <a:p>
            <a:r>
              <a:rPr lang="en-US" sz="3600" dirty="0"/>
              <a:t>ARCHITECTURE</a:t>
            </a:r>
            <a:endParaRPr lang="en-IN" sz="3600" dirty="0"/>
          </a:p>
        </p:txBody>
      </p:sp>
      <p:pic>
        <p:nvPicPr>
          <p:cNvPr id="5" name="Content Placeholder 4">
            <a:extLst>
              <a:ext uri="{FF2B5EF4-FFF2-40B4-BE49-F238E27FC236}">
                <a16:creationId xmlns:a16="http://schemas.microsoft.com/office/drawing/2014/main" id="{57B161A7-FA4E-720D-4A01-1D8A0CF9AC8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35100" y="1738908"/>
            <a:ext cx="7499350" cy="4218384"/>
          </a:xfrm>
        </p:spPr>
      </p:pic>
    </p:spTree>
    <p:extLst>
      <p:ext uri="{BB962C8B-B14F-4D97-AF65-F5344CB8AC3E}">
        <p14:creationId xmlns:p14="http://schemas.microsoft.com/office/powerpoint/2010/main" val="25438410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18455-D4BC-3951-54A9-37103AAFE64D}"/>
              </a:ext>
            </a:extLst>
          </p:cNvPr>
          <p:cNvSpPr>
            <a:spLocks noGrp="1"/>
          </p:cNvSpPr>
          <p:nvPr>
            <p:ph type="title"/>
          </p:nvPr>
        </p:nvSpPr>
        <p:spPr>
          <a:xfrm>
            <a:off x="1435608" y="0"/>
            <a:ext cx="7498080" cy="914399"/>
          </a:xfrm>
        </p:spPr>
        <p:txBody>
          <a:bodyPr/>
          <a:lstStyle/>
          <a:p>
            <a:r>
              <a:rPr lang="en-US" dirty="0"/>
              <a:t>UML DIAGRAMS</a:t>
            </a:r>
            <a:endParaRPr lang="en-IN" dirty="0"/>
          </a:p>
        </p:txBody>
      </p:sp>
      <p:sp>
        <p:nvSpPr>
          <p:cNvPr id="3" name="Content Placeholder 2">
            <a:extLst>
              <a:ext uri="{FF2B5EF4-FFF2-40B4-BE49-F238E27FC236}">
                <a16:creationId xmlns:a16="http://schemas.microsoft.com/office/drawing/2014/main" id="{1AC05AA2-5672-984C-908C-C7B107A17C4E}"/>
              </a:ext>
            </a:extLst>
          </p:cNvPr>
          <p:cNvSpPr>
            <a:spLocks noGrp="1"/>
          </p:cNvSpPr>
          <p:nvPr>
            <p:ph idx="1"/>
          </p:nvPr>
        </p:nvSpPr>
        <p:spPr>
          <a:xfrm>
            <a:off x="1435608" y="914400"/>
            <a:ext cx="7498080" cy="5562600"/>
          </a:xfrm>
        </p:spPr>
        <p:txBody>
          <a:bodyPr>
            <a:normAutofit fontScale="77500" lnSpcReduction="20000"/>
          </a:bodyPr>
          <a:lstStyle/>
          <a:p>
            <a:r>
              <a:rPr lang="en-US" sz="2600" dirty="0">
                <a:latin typeface="Times New Roman" panose="02020603050405020304" pitchFamily="18" charset="0"/>
                <a:cs typeface="Times New Roman" panose="02020603050405020304" pitchFamily="18" charset="0"/>
              </a:rPr>
              <a:t>USE CASE DIAGRAM</a:t>
            </a: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pPr marL="82550" indent="0">
              <a:buNone/>
            </a:pPr>
            <a:endParaRPr lang="en-US" sz="2000" dirty="0">
              <a:effectLst/>
              <a:latin typeface="Times New Roman" panose="02020603050405020304" pitchFamily="18" charset="0"/>
              <a:ea typeface="Times New Roman" panose="02020603050405020304" pitchFamily="18" charset="0"/>
            </a:endParaRPr>
          </a:p>
          <a:p>
            <a:pPr marL="82550" indent="0">
              <a:buNone/>
            </a:pPr>
            <a:endParaRPr lang="en-US" sz="2000" dirty="0">
              <a:effectLst/>
              <a:latin typeface="Times New Roman" panose="02020603050405020304" pitchFamily="18" charset="0"/>
              <a:ea typeface="Times New Roman" panose="02020603050405020304" pitchFamily="18" charset="0"/>
            </a:endParaRPr>
          </a:p>
          <a:p>
            <a:pPr marL="82550" indent="0">
              <a:buNone/>
            </a:pPr>
            <a:endParaRPr lang="en-US" sz="2000" dirty="0">
              <a:latin typeface="Times New Roman" panose="02020603050405020304" pitchFamily="18" charset="0"/>
              <a:ea typeface="Times New Roman" panose="02020603050405020304" pitchFamily="18" charset="0"/>
            </a:endParaRPr>
          </a:p>
          <a:p>
            <a:pPr marL="82550" indent="0">
              <a:buNone/>
            </a:pPr>
            <a:endParaRPr lang="en-US" sz="2000" dirty="0">
              <a:effectLst/>
              <a:latin typeface="Times New Roman" panose="02020603050405020304" pitchFamily="18" charset="0"/>
              <a:ea typeface="Times New Roman" panose="02020603050405020304" pitchFamily="18" charset="0"/>
            </a:endParaRPr>
          </a:p>
          <a:p>
            <a:pPr marL="82550" indent="0">
              <a:buNone/>
            </a:pPr>
            <a:endParaRPr lang="en-US" sz="2000" dirty="0">
              <a:effectLst/>
              <a:latin typeface="Times New Roman" panose="02020603050405020304" pitchFamily="18" charset="0"/>
              <a:ea typeface="Times New Roman" panose="02020603050405020304" pitchFamily="18" charset="0"/>
            </a:endParaRPr>
          </a:p>
          <a:p>
            <a:pPr marL="82550" indent="0">
              <a:buNone/>
            </a:pPr>
            <a:r>
              <a:rPr lang="en-US" sz="2000" dirty="0">
                <a:effectLst/>
                <a:latin typeface="Times New Roman" panose="02020603050405020304" pitchFamily="18" charset="0"/>
                <a:ea typeface="Times New Roman" panose="02020603050405020304" pitchFamily="18" charset="0"/>
              </a:rPr>
              <a:t>Use</a:t>
            </a:r>
            <a:r>
              <a:rPr lang="en-US" sz="2000" spc="-50" dirty="0">
                <a:effectLst/>
                <a:latin typeface="Times New Roman" panose="02020603050405020304" pitchFamily="18" charset="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Case</a:t>
            </a:r>
            <a:r>
              <a:rPr lang="en-US" sz="2000" spc="-45" dirty="0">
                <a:effectLst/>
                <a:latin typeface="Times New Roman" panose="02020603050405020304" pitchFamily="18" charset="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Diagram</a:t>
            </a:r>
            <a:r>
              <a:rPr lang="en-US" sz="2000" spc="-50" dirty="0">
                <a:effectLst/>
                <a:latin typeface="Times New Roman" panose="02020603050405020304" pitchFamily="18" charset="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for</a:t>
            </a:r>
            <a:r>
              <a:rPr lang="en-US" sz="2000" spc="-45" dirty="0">
                <a:effectLst/>
                <a:latin typeface="Times New Roman" panose="02020603050405020304" pitchFamily="18" charset="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Automatic fall detection cavity for elderly people using mems</a:t>
            </a:r>
          </a:p>
          <a:p>
            <a:pPr marL="82550" indent="0">
              <a:buNone/>
            </a:pPr>
            <a:endParaRPr lang="en-IN" sz="20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B2F1D3E-32E6-5B3E-E8ED-C156168389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5608" y="1348581"/>
            <a:ext cx="7498080" cy="4595020"/>
          </a:xfrm>
          <a:prstGeom prst="rect">
            <a:avLst/>
          </a:prstGeom>
        </p:spPr>
      </p:pic>
    </p:spTree>
    <p:extLst>
      <p:ext uri="{BB962C8B-B14F-4D97-AF65-F5344CB8AC3E}">
        <p14:creationId xmlns:p14="http://schemas.microsoft.com/office/powerpoint/2010/main" val="33246317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91447FA-AEE6-01DD-CC8A-737DEE385831}"/>
              </a:ext>
            </a:extLst>
          </p:cNvPr>
          <p:cNvSpPr>
            <a:spLocks noGrp="1"/>
          </p:cNvSpPr>
          <p:nvPr>
            <p:ph idx="1"/>
          </p:nvPr>
        </p:nvSpPr>
        <p:spPr>
          <a:xfrm>
            <a:off x="1435608" y="304800"/>
            <a:ext cx="7498080" cy="6248400"/>
          </a:xfrm>
        </p:spPr>
        <p:txBody>
          <a:bodyPr>
            <a:normAutofit fontScale="70000" lnSpcReduction="20000"/>
          </a:bodyPr>
          <a:lstStyle/>
          <a:p>
            <a:r>
              <a:rPr lang="en-US" dirty="0"/>
              <a:t>CLASS DIAGRAM</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pPr marL="82550" indent="0">
              <a:buNone/>
            </a:pPr>
            <a:endParaRPr lang="en-US" dirty="0">
              <a:latin typeface="Times New Roman" panose="02020603050405020304" pitchFamily="18" charset="0"/>
              <a:cs typeface="Times New Roman" panose="02020603050405020304" pitchFamily="18" charset="0"/>
            </a:endParaRPr>
          </a:p>
          <a:p>
            <a:pPr marL="82550" indent="0">
              <a:buNone/>
            </a:pPr>
            <a:endParaRPr lang="en-US" sz="3200" dirty="0">
              <a:latin typeface="Times New Roman" panose="02020603050405020304" pitchFamily="18" charset="0"/>
              <a:cs typeface="Times New Roman" panose="02020603050405020304" pitchFamily="18" charset="0"/>
            </a:endParaRPr>
          </a:p>
          <a:p>
            <a:pPr marL="82550" indent="0">
              <a:buNone/>
            </a:pPr>
            <a:endParaRPr lang="en-US" sz="3200" dirty="0">
              <a:effectLst/>
              <a:latin typeface="Times New Roman" panose="02020603050405020304" pitchFamily="18" charset="0"/>
              <a:ea typeface="Times New Roman" panose="02020603050405020304" pitchFamily="18" charset="0"/>
            </a:endParaRPr>
          </a:p>
          <a:p>
            <a:pPr marL="82550" indent="0">
              <a:buNone/>
            </a:pPr>
            <a:endParaRPr lang="en-US" dirty="0">
              <a:latin typeface="Times New Roman" panose="02020603050405020304" pitchFamily="18" charset="0"/>
              <a:ea typeface="Times New Roman" panose="02020603050405020304" pitchFamily="18" charset="0"/>
            </a:endParaRPr>
          </a:p>
          <a:p>
            <a:pPr marL="82550" indent="0">
              <a:buNone/>
            </a:pPr>
            <a:endParaRPr lang="en-US" sz="3200" dirty="0">
              <a:effectLst/>
              <a:latin typeface="Times New Roman" panose="02020603050405020304" pitchFamily="18" charset="0"/>
              <a:ea typeface="Times New Roman" panose="02020603050405020304" pitchFamily="18" charset="0"/>
            </a:endParaRPr>
          </a:p>
          <a:p>
            <a:pPr marL="82550" indent="0">
              <a:buNone/>
            </a:pPr>
            <a:endParaRPr lang="en-US" sz="2300" dirty="0">
              <a:effectLst/>
              <a:latin typeface="Times New Roman" panose="02020603050405020304" pitchFamily="18" charset="0"/>
              <a:ea typeface="Times New Roman" panose="02020603050405020304" pitchFamily="18" charset="0"/>
            </a:endParaRPr>
          </a:p>
          <a:p>
            <a:pPr marL="82550" indent="0">
              <a:buNone/>
            </a:pPr>
            <a:endParaRPr lang="en-US" sz="2300" dirty="0">
              <a:effectLst/>
              <a:latin typeface="Times New Roman" panose="02020603050405020304" pitchFamily="18" charset="0"/>
              <a:ea typeface="Times New Roman" panose="02020603050405020304" pitchFamily="18" charset="0"/>
            </a:endParaRPr>
          </a:p>
          <a:p>
            <a:pPr marL="82550" indent="0">
              <a:buNone/>
            </a:pPr>
            <a:r>
              <a:rPr lang="en-US" sz="2300" dirty="0">
                <a:effectLst/>
                <a:latin typeface="Times New Roman" panose="02020603050405020304" pitchFamily="18" charset="0"/>
                <a:ea typeface="Times New Roman" panose="02020603050405020304" pitchFamily="18" charset="0"/>
              </a:rPr>
              <a:t>Class</a:t>
            </a:r>
            <a:r>
              <a:rPr lang="en-US" sz="2300" spc="-50" dirty="0">
                <a:effectLst/>
                <a:latin typeface="Times New Roman" panose="02020603050405020304" pitchFamily="18" charset="0"/>
                <a:ea typeface="Times New Roman" panose="02020603050405020304" pitchFamily="18" charset="0"/>
              </a:rPr>
              <a:t> </a:t>
            </a:r>
            <a:r>
              <a:rPr lang="en-US" sz="2300" dirty="0">
                <a:effectLst/>
                <a:latin typeface="Times New Roman" panose="02020603050405020304" pitchFamily="18" charset="0"/>
                <a:ea typeface="Times New Roman" panose="02020603050405020304" pitchFamily="18" charset="0"/>
              </a:rPr>
              <a:t>Diagram</a:t>
            </a:r>
            <a:r>
              <a:rPr lang="en-US" sz="2300" spc="-55" dirty="0">
                <a:effectLst/>
                <a:latin typeface="Times New Roman" panose="02020603050405020304" pitchFamily="18" charset="0"/>
                <a:ea typeface="Times New Roman" panose="02020603050405020304" pitchFamily="18" charset="0"/>
              </a:rPr>
              <a:t> </a:t>
            </a:r>
            <a:r>
              <a:rPr lang="en-US" sz="2300" dirty="0">
                <a:effectLst/>
                <a:latin typeface="Times New Roman" panose="02020603050405020304" pitchFamily="18" charset="0"/>
                <a:ea typeface="Times New Roman" panose="02020603050405020304" pitchFamily="18" charset="0"/>
              </a:rPr>
              <a:t>for Automatic fall detection cavity for elderly people using mems</a:t>
            </a:r>
            <a:r>
              <a:rPr lang="en-US" sz="3200" dirty="0">
                <a:effectLst/>
                <a:latin typeface="Times New Roman" panose="02020603050405020304" pitchFamily="18" charset="0"/>
                <a:ea typeface="Times New Roman" panose="02020603050405020304" pitchFamily="18" charset="0"/>
              </a:rPr>
              <a:t>.</a:t>
            </a:r>
            <a:endParaRPr lang="en-IN" sz="3200" dirty="0">
              <a:effectLst/>
              <a:latin typeface="Times New Roman" panose="02020603050405020304" pitchFamily="18" charset="0"/>
              <a:ea typeface="Times New Roman" panose="02020603050405020304" pitchFamily="18" charset="0"/>
            </a:endParaRPr>
          </a:p>
          <a:p>
            <a:pPr marL="82550" indent="0">
              <a:buNone/>
            </a:pPr>
            <a:endParaRPr lang="en-US" sz="32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E6FD02C-75B5-3EC8-E350-EC9BDEE24F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5608" y="762000"/>
            <a:ext cx="7308559" cy="5334000"/>
          </a:xfrm>
          <a:prstGeom prst="rect">
            <a:avLst/>
          </a:prstGeom>
        </p:spPr>
      </p:pic>
    </p:spTree>
    <p:extLst>
      <p:ext uri="{BB962C8B-B14F-4D97-AF65-F5344CB8AC3E}">
        <p14:creationId xmlns:p14="http://schemas.microsoft.com/office/powerpoint/2010/main" val="3959641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C09278-01CD-C601-9653-08840C82C50A}"/>
              </a:ext>
            </a:extLst>
          </p:cNvPr>
          <p:cNvSpPr>
            <a:spLocks noGrp="1"/>
          </p:cNvSpPr>
          <p:nvPr>
            <p:ph idx="1"/>
          </p:nvPr>
        </p:nvSpPr>
        <p:spPr>
          <a:xfrm>
            <a:off x="1435608" y="152400"/>
            <a:ext cx="7498080" cy="6553200"/>
          </a:xfrm>
        </p:spPr>
        <p:txBody>
          <a:bodyPr>
            <a:normAutofit fontScale="85000" lnSpcReduction="20000"/>
          </a:bodyPr>
          <a:lstStyle/>
          <a:p>
            <a:r>
              <a:rPr lang="en-US" sz="2400" dirty="0"/>
              <a:t>SEQUENCE DIAGRAM</a:t>
            </a:r>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pPr marL="82550" indent="0">
              <a:buNone/>
            </a:pPr>
            <a:endParaRPr lang="en-US" sz="2400" dirty="0"/>
          </a:p>
          <a:p>
            <a:pPr marL="82550" indent="0">
              <a:buNone/>
            </a:pPr>
            <a:endParaRPr lang="en-US" sz="2400" dirty="0">
              <a:effectLst/>
              <a:latin typeface="Times New Roman" panose="02020603050405020304" pitchFamily="18" charset="0"/>
              <a:ea typeface="Times New Roman" panose="02020603050405020304" pitchFamily="18" charset="0"/>
            </a:endParaRPr>
          </a:p>
          <a:p>
            <a:pPr marL="82550" indent="0">
              <a:buNone/>
            </a:pPr>
            <a:endParaRPr lang="en-US" sz="2400" dirty="0">
              <a:latin typeface="Times New Roman" panose="02020603050405020304" pitchFamily="18" charset="0"/>
              <a:ea typeface="Times New Roman" panose="02020603050405020304" pitchFamily="18" charset="0"/>
            </a:endParaRPr>
          </a:p>
          <a:p>
            <a:pPr marL="82550" indent="0">
              <a:buNone/>
            </a:pPr>
            <a:endParaRPr lang="en-US" sz="2400" dirty="0">
              <a:effectLst/>
              <a:latin typeface="Times New Roman" panose="02020603050405020304" pitchFamily="18" charset="0"/>
              <a:ea typeface="Times New Roman" panose="02020603050405020304" pitchFamily="18" charset="0"/>
            </a:endParaRPr>
          </a:p>
          <a:p>
            <a:pPr marL="82550" indent="0">
              <a:buNone/>
            </a:pPr>
            <a:endParaRPr lang="en-US" sz="2400" dirty="0">
              <a:latin typeface="Times New Roman" panose="02020603050405020304" pitchFamily="18" charset="0"/>
              <a:ea typeface="Times New Roman" panose="02020603050405020304" pitchFamily="18" charset="0"/>
            </a:endParaRPr>
          </a:p>
          <a:p>
            <a:pPr marL="82550" indent="0">
              <a:buNone/>
            </a:pPr>
            <a:endParaRPr lang="en-US" sz="2400" dirty="0">
              <a:effectLst/>
              <a:latin typeface="Times New Roman" panose="02020603050405020304" pitchFamily="18" charset="0"/>
              <a:ea typeface="Times New Roman" panose="02020603050405020304" pitchFamily="18" charset="0"/>
            </a:endParaRPr>
          </a:p>
          <a:p>
            <a:pPr marL="82550" indent="0">
              <a:buNone/>
            </a:pPr>
            <a:endParaRPr lang="en-US" sz="2400" dirty="0">
              <a:effectLst/>
              <a:latin typeface="Times New Roman" panose="02020603050405020304" pitchFamily="18" charset="0"/>
              <a:ea typeface="Times New Roman" panose="02020603050405020304" pitchFamily="18" charset="0"/>
            </a:endParaRPr>
          </a:p>
          <a:p>
            <a:pPr marL="82550" indent="0">
              <a:buNone/>
            </a:pPr>
            <a:endParaRPr lang="en-US" sz="1900" dirty="0">
              <a:effectLst/>
              <a:latin typeface="Times New Roman" panose="02020603050405020304" pitchFamily="18" charset="0"/>
              <a:ea typeface="Times New Roman" panose="02020603050405020304" pitchFamily="18" charset="0"/>
            </a:endParaRPr>
          </a:p>
          <a:p>
            <a:pPr marL="82550" indent="0">
              <a:buNone/>
            </a:pPr>
            <a:endParaRPr lang="en-US" sz="1900" dirty="0">
              <a:effectLst/>
              <a:latin typeface="Times New Roman" panose="02020603050405020304" pitchFamily="18" charset="0"/>
              <a:ea typeface="Times New Roman" panose="02020603050405020304" pitchFamily="18" charset="0"/>
            </a:endParaRPr>
          </a:p>
          <a:p>
            <a:pPr marL="82550" indent="0">
              <a:buNone/>
            </a:pPr>
            <a:r>
              <a:rPr lang="en-US" sz="1900" dirty="0">
                <a:effectLst/>
                <a:latin typeface="Times New Roman" panose="02020603050405020304" pitchFamily="18" charset="0"/>
                <a:ea typeface="Times New Roman" panose="02020603050405020304" pitchFamily="18" charset="0"/>
              </a:rPr>
              <a:t>Sequence</a:t>
            </a:r>
            <a:r>
              <a:rPr lang="en-US" sz="1900" spc="-50"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Diagram</a:t>
            </a:r>
            <a:r>
              <a:rPr lang="en-US" sz="1900" spc="-55"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for</a:t>
            </a:r>
            <a:r>
              <a:rPr lang="en-US" sz="1900" spc="-50" dirty="0">
                <a:effectLst/>
                <a:latin typeface="Times New Roman" panose="02020603050405020304" pitchFamily="18" charset="0"/>
                <a:ea typeface="Times New Roman" panose="02020603050405020304" pitchFamily="18" charset="0"/>
              </a:rPr>
              <a:t> </a:t>
            </a:r>
            <a:r>
              <a:rPr lang="en-US" sz="1900" dirty="0">
                <a:effectLst/>
                <a:latin typeface="Times New Roman" panose="02020603050405020304" pitchFamily="18" charset="0"/>
                <a:ea typeface="Times New Roman" panose="02020603050405020304" pitchFamily="18" charset="0"/>
              </a:rPr>
              <a:t>Automatic fall detection cavity for elderly people using mems</a:t>
            </a:r>
            <a:endParaRPr lang="en-US" sz="1900" dirty="0"/>
          </a:p>
        </p:txBody>
      </p:sp>
      <p:pic>
        <p:nvPicPr>
          <p:cNvPr id="4" name="Picture 3">
            <a:extLst>
              <a:ext uri="{FF2B5EF4-FFF2-40B4-BE49-F238E27FC236}">
                <a16:creationId xmlns:a16="http://schemas.microsoft.com/office/drawing/2014/main" id="{B0FC7CD9-E58B-A308-74DA-9016A1AD73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3474" y="533400"/>
            <a:ext cx="7498080" cy="5562600"/>
          </a:xfrm>
          <a:prstGeom prst="rect">
            <a:avLst/>
          </a:prstGeom>
        </p:spPr>
      </p:pic>
    </p:spTree>
    <p:extLst>
      <p:ext uri="{BB962C8B-B14F-4D97-AF65-F5344CB8AC3E}">
        <p14:creationId xmlns:p14="http://schemas.microsoft.com/office/powerpoint/2010/main" val="26094284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367B59E-C738-5023-DC0F-C07E095C1C5C}"/>
              </a:ext>
            </a:extLst>
          </p:cNvPr>
          <p:cNvSpPr>
            <a:spLocks noGrp="1"/>
          </p:cNvSpPr>
          <p:nvPr>
            <p:ph idx="1"/>
          </p:nvPr>
        </p:nvSpPr>
        <p:spPr>
          <a:xfrm>
            <a:off x="1435608" y="304800"/>
            <a:ext cx="7498080" cy="6324600"/>
          </a:xfrm>
        </p:spPr>
        <p:txBody>
          <a:bodyPr>
            <a:normAutofit/>
          </a:bodyPr>
          <a:lstStyle/>
          <a:p>
            <a:r>
              <a:rPr lang="en-US" sz="2400" dirty="0"/>
              <a:t>ACTIVITY DIAGRAM</a:t>
            </a:r>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pPr marL="82550" indent="0">
              <a:buNone/>
            </a:pPr>
            <a:endParaRPr lang="en-US" sz="1600" spc="-50" dirty="0">
              <a:effectLst/>
              <a:latin typeface="Times New Roman" panose="02020603050405020304" pitchFamily="18" charset="0"/>
              <a:ea typeface="Times New Roman" panose="02020603050405020304" pitchFamily="18" charset="0"/>
            </a:endParaRPr>
          </a:p>
          <a:p>
            <a:pPr marL="82550" indent="0">
              <a:buNone/>
            </a:pPr>
            <a:endParaRPr lang="en-US" sz="1600" spc="-50" dirty="0">
              <a:latin typeface="Times New Roman" panose="02020603050405020304" pitchFamily="18" charset="0"/>
              <a:ea typeface="Times New Roman" panose="02020603050405020304" pitchFamily="18" charset="0"/>
            </a:endParaRPr>
          </a:p>
          <a:p>
            <a:pPr marL="82550" indent="0">
              <a:buNone/>
            </a:pPr>
            <a:endParaRPr lang="en-US" sz="1600" spc="-50" dirty="0">
              <a:effectLst/>
              <a:latin typeface="Times New Roman" panose="02020603050405020304" pitchFamily="18" charset="0"/>
              <a:ea typeface="Times New Roman" panose="02020603050405020304" pitchFamily="18" charset="0"/>
            </a:endParaRPr>
          </a:p>
          <a:p>
            <a:pPr marL="82550" indent="0">
              <a:buNone/>
            </a:pPr>
            <a:endParaRPr lang="en-US" sz="1600" spc="-50" dirty="0">
              <a:latin typeface="Times New Roman" panose="02020603050405020304" pitchFamily="18" charset="0"/>
              <a:ea typeface="Times New Roman" panose="02020603050405020304" pitchFamily="18" charset="0"/>
            </a:endParaRPr>
          </a:p>
          <a:p>
            <a:pPr marL="82550" indent="0">
              <a:buNone/>
            </a:pPr>
            <a:r>
              <a:rPr lang="en-US" sz="1600" spc="-50" dirty="0">
                <a:effectLst/>
                <a:latin typeface="Times New Roman" panose="02020603050405020304" pitchFamily="18" charset="0"/>
                <a:ea typeface="Times New Roman" panose="02020603050405020304" pitchFamily="18" charset="0"/>
              </a:rPr>
              <a:t>Activity </a:t>
            </a:r>
            <a:r>
              <a:rPr lang="en-US" sz="1600" dirty="0">
                <a:effectLst/>
                <a:latin typeface="Times New Roman" panose="02020603050405020304" pitchFamily="18" charset="0"/>
                <a:ea typeface="Times New Roman" panose="02020603050405020304" pitchFamily="18" charset="0"/>
              </a:rPr>
              <a:t>Diagram</a:t>
            </a:r>
            <a:r>
              <a:rPr lang="en-US" sz="1600" spc="-5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for</a:t>
            </a:r>
            <a:r>
              <a:rPr lang="en-US" sz="1600" spc="-5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Automatic fall detection cavity for elderly people using mems</a:t>
            </a:r>
            <a:endParaRPr lang="en-IN" sz="1600" dirty="0"/>
          </a:p>
        </p:txBody>
      </p:sp>
      <p:pic>
        <p:nvPicPr>
          <p:cNvPr id="5" name="Picture 4">
            <a:extLst>
              <a:ext uri="{FF2B5EF4-FFF2-40B4-BE49-F238E27FC236}">
                <a16:creationId xmlns:a16="http://schemas.microsoft.com/office/drawing/2014/main" id="{AE370F58-975F-C128-31DC-D1C5079DB5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7400" y="685800"/>
            <a:ext cx="5410199" cy="5334000"/>
          </a:xfrm>
          <a:prstGeom prst="rect">
            <a:avLst/>
          </a:prstGeom>
        </p:spPr>
      </p:pic>
    </p:spTree>
    <p:extLst>
      <p:ext uri="{BB962C8B-B14F-4D97-AF65-F5344CB8AC3E}">
        <p14:creationId xmlns:p14="http://schemas.microsoft.com/office/powerpoint/2010/main" val="38161880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795F0-D0D0-AF2A-4F54-76C7F2FF9B76}"/>
              </a:ext>
            </a:extLst>
          </p:cNvPr>
          <p:cNvSpPr>
            <a:spLocks noGrp="1"/>
          </p:cNvSpPr>
          <p:nvPr>
            <p:ph type="title"/>
          </p:nvPr>
        </p:nvSpPr>
        <p:spPr>
          <a:xfrm>
            <a:off x="1435608" y="274638"/>
            <a:ext cx="7498080" cy="868362"/>
          </a:xfrm>
        </p:spPr>
        <p:txBody>
          <a:bodyPr/>
          <a:lstStyle/>
          <a:p>
            <a:r>
              <a:rPr lang="en-US" dirty="0"/>
              <a:t>SAMPLE CODE</a:t>
            </a:r>
            <a:endParaRPr lang="en-IN" dirty="0"/>
          </a:p>
        </p:txBody>
      </p:sp>
      <p:sp>
        <p:nvSpPr>
          <p:cNvPr id="3" name="Content Placeholder 2">
            <a:extLst>
              <a:ext uri="{FF2B5EF4-FFF2-40B4-BE49-F238E27FC236}">
                <a16:creationId xmlns:a16="http://schemas.microsoft.com/office/drawing/2014/main" id="{3164391B-B03B-B935-507F-ECA35351CFB0}"/>
              </a:ext>
            </a:extLst>
          </p:cNvPr>
          <p:cNvSpPr>
            <a:spLocks noGrp="1"/>
          </p:cNvSpPr>
          <p:nvPr>
            <p:ph idx="1"/>
          </p:nvPr>
        </p:nvSpPr>
        <p:spPr>
          <a:xfrm>
            <a:off x="1295400" y="1143000"/>
            <a:ext cx="7638288" cy="5105400"/>
          </a:xfrm>
        </p:spPr>
        <p:txBody>
          <a:bodyPr>
            <a:normAutofit fontScale="25000" lnSpcReduction="20000"/>
          </a:bodyPr>
          <a:lstStyle/>
          <a:p>
            <a:pPr marL="82550" indent="0">
              <a:buNone/>
            </a:pP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#include &lt;</a:t>
            </a:r>
            <a:r>
              <a:rPr lang="en-IN" sz="8000" dirty="0" err="1">
                <a:effectLst/>
                <a:latin typeface="Times New Roman" panose="02020603050405020304" pitchFamily="18" charset="0"/>
                <a:ea typeface="Calibri" panose="020F0502020204030204" pitchFamily="34" charset="0"/>
                <a:cs typeface="Times New Roman" panose="02020603050405020304" pitchFamily="18" charset="0"/>
              </a:rPr>
              <a:t>LiquidCrystal.h</a:t>
            </a: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&gt;</a:t>
            </a:r>
            <a:endParaRPr lang="en-IN" sz="8000" dirty="0">
              <a:effectLst/>
              <a:latin typeface="Consolas" panose="020B0609020204030204" pitchFamily="49" charset="0"/>
              <a:ea typeface="Calibri" panose="020F0502020204030204" pitchFamily="34" charset="0"/>
              <a:cs typeface="Times New Roman" panose="02020603050405020304" pitchFamily="18" charset="0"/>
            </a:endParaRPr>
          </a:p>
          <a:p>
            <a:pPr marL="82550" indent="0">
              <a:buNone/>
            </a:pPr>
            <a:r>
              <a:rPr lang="en-IN" sz="8000" dirty="0" err="1">
                <a:effectLst/>
                <a:latin typeface="Times New Roman" panose="02020603050405020304" pitchFamily="18" charset="0"/>
                <a:ea typeface="Calibri" panose="020F0502020204030204" pitchFamily="34" charset="0"/>
                <a:cs typeface="Times New Roman" panose="02020603050405020304" pitchFamily="18" charset="0"/>
              </a:rPr>
              <a:t>LiquidCrystal</a:t>
            </a: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 lcd(6,7,5,4,3,2);</a:t>
            </a:r>
            <a:endParaRPr lang="en-IN" sz="8000" dirty="0">
              <a:effectLst/>
              <a:latin typeface="Consolas" panose="020B0609020204030204" pitchFamily="49" charset="0"/>
              <a:ea typeface="Calibri" panose="020F0502020204030204" pitchFamily="34" charset="0"/>
              <a:cs typeface="Times New Roman" panose="02020603050405020304" pitchFamily="18" charset="0"/>
            </a:endParaRPr>
          </a:p>
          <a:p>
            <a:pPr marL="82550" indent="0">
              <a:buNone/>
            </a:pP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#include &lt;</a:t>
            </a:r>
            <a:r>
              <a:rPr lang="en-IN" sz="8000" dirty="0" err="1">
                <a:effectLst/>
                <a:latin typeface="Times New Roman" panose="02020603050405020304" pitchFamily="18" charset="0"/>
                <a:ea typeface="Calibri" panose="020F0502020204030204" pitchFamily="34" charset="0"/>
                <a:cs typeface="Times New Roman" panose="02020603050405020304" pitchFamily="18" charset="0"/>
              </a:rPr>
              <a:t>Wire.h</a:t>
            </a: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&gt;</a:t>
            </a:r>
            <a:endParaRPr lang="en-IN" sz="8000" dirty="0">
              <a:effectLst/>
              <a:latin typeface="Consolas" panose="020B0609020204030204" pitchFamily="49" charset="0"/>
              <a:ea typeface="Calibri" panose="020F0502020204030204" pitchFamily="34" charset="0"/>
              <a:cs typeface="Times New Roman" panose="02020603050405020304" pitchFamily="18" charset="0"/>
            </a:endParaRPr>
          </a:p>
          <a:p>
            <a:pPr marL="82550" indent="0">
              <a:buNone/>
            </a:pP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8000" dirty="0">
              <a:effectLst/>
              <a:latin typeface="Consolas" panose="020B0609020204030204" pitchFamily="49" charset="0"/>
              <a:ea typeface="Calibri" panose="020F0502020204030204" pitchFamily="34" charset="0"/>
              <a:cs typeface="Times New Roman" panose="02020603050405020304" pitchFamily="18" charset="0"/>
            </a:endParaRPr>
          </a:p>
          <a:p>
            <a:pPr marL="82550" indent="0">
              <a:buNone/>
            </a:pP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#include &lt;</a:t>
            </a:r>
            <a:r>
              <a:rPr lang="en-IN" sz="8000" dirty="0" err="1">
                <a:effectLst/>
                <a:latin typeface="Times New Roman" panose="02020603050405020304" pitchFamily="18" charset="0"/>
                <a:ea typeface="Calibri" panose="020F0502020204030204" pitchFamily="34" charset="0"/>
                <a:cs typeface="Times New Roman" panose="02020603050405020304" pitchFamily="18" charset="0"/>
              </a:rPr>
              <a:t>SoftwareSerial.h</a:t>
            </a: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&gt;</a:t>
            </a:r>
            <a:endParaRPr lang="en-IN" sz="8000" dirty="0">
              <a:effectLst/>
              <a:latin typeface="Consolas" panose="020B0609020204030204" pitchFamily="49" charset="0"/>
              <a:ea typeface="Calibri" panose="020F0502020204030204" pitchFamily="34" charset="0"/>
              <a:cs typeface="Times New Roman" panose="02020603050405020304" pitchFamily="18" charset="0"/>
            </a:endParaRPr>
          </a:p>
          <a:p>
            <a:pPr marL="82550" indent="0">
              <a:buNone/>
            </a:pPr>
            <a:r>
              <a:rPr lang="en-IN" sz="8000" dirty="0" err="1">
                <a:effectLst/>
                <a:latin typeface="Times New Roman" panose="02020603050405020304" pitchFamily="18" charset="0"/>
                <a:ea typeface="Calibri" panose="020F0502020204030204" pitchFamily="34" charset="0"/>
                <a:cs typeface="Times New Roman" panose="02020603050405020304" pitchFamily="18" charset="0"/>
              </a:rPr>
              <a:t>SoftwareSerial</a:t>
            </a: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8000" dirty="0" err="1">
                <a:effectLst/>
                <a:latin typeface="Times New Roman" panose="02020603050405020304" pitchFamily="18" charset="0"/>
                <a:ea typeface="Calibri" panose="020F0502020204030204" pitchFamily="34" charset="0"/>
                <a:cs typeface="Times New Roman" panose="02020603050405020304" pitchFamily="18" charset="0"/>
              </a:rPr>
              <a:t>mySerial</a:t>
            </a: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(8,9);</a:t>
            </a:r>
            <a:endParaRPr lang="en-IN" sz="8000" dirty="0">
              <a:effectLst/>
              <a:latin typeface="Consolas" panose="020B0609020204030204" pitchFamily="49" charset="0"/>
              <a:ea typeface="Calibri" panose="020F0502020204030204" pitchFamily="34" charset="0"/>
              <a:cs typeface="Times New Roman" panose="02020603050405020304" pitchFamily="18" charset="0"/>
            </a:endParaRPr>
          </a:p>
          <a:p>
            <a:pPr marL="82550" indent="0">
              <a:buNone/>
            </a:pP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8000" dirty="0">
              <a:effectLst/>
              <a:latin typeface="Consolas" panose="020B0609020204030204" pitchFamily="49" charset="0"/>
              <a:ea typeface="Calibri" panose="020F0502020204030204" pitchFamily="34" charset="0"/>
              <a:cs typeface="Times New Roman" panose="02020603050405020304" pitchFamily="18" charset="0"/>
            </a:endParaRPr>
          </a:p>
          <a:p>
            <a:pPr marL="82550" indent="0">
              <a:buNone/>
            </a:pP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int ADXL345 = 0x53;</a:t>
            </a:r>
            <a:endParaRPr lang="en-IN" sz="8000" dirty="0">
              <a:effectLst/>
              <a:latin typeface="Consolas" panose="020B0609020204030204" pitchFamily="49" charset="0"/>
              <a:ea typeface="Calibri" panose="020F0502020204030204" pitchFamily="34" charset="0"/>
              <a:cs typeface="Times New Roman" panose="02020603050405020304" pitchFamily="18" charset="0"/>
            </a:endParaRPr>
          </a:p>
          <a:p>
            <a:pPr marL="82550" indent="0">
              <a:buNone/>
            </a:pP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float </a:t>
            </a:r>
            <a:r>
              <a:rPr lang="en-IN" sz="8000" dirty="0" err="1">
                <a:effectLst/>
                <a:latin typeface="Times New Roman" panose="02020603050405020304" pitchFamily="18" charset="0"/>
                <a:ea typeface="Calibri" panose="020F0502020204030204" pitchFamily="34" charset="0"/>
                <a:cs typeface="Times New Roman" panose="02020603050405020304" pitchFamily="18" charset="0"/>
              </a:rPr>
              <a:t>X_out</a:t>
            </a: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8000" dirty="0" err="1">
                <a:effectLst/>
                <a:latin typeface="Times New Roman" panose="02020603050405020304" pitchFamily="18" charset="0"/>
                <a:ea typeface="Calibri" panose="020F0502020204030204" pitchFamily="34" charset="0"/>
                <a:cs typeface="Times New Roman" panose="02020603050405020304" pitchFamily="18" charset="0"/>
              </a:rPr>
              <a:t>Y_out</a:t>
            </a: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8000" dirty="0" err="1">
                <a:effectLst/>
                <a:latin typeface="Times New Roman" panose="02020603050405020304" pitchFamily="18" charset="0"/>
                <a:ea typeface="Calibri" panose="020F0502020204030204" pitchFamily="34" charset="0"/>
                <a:cs typeface="Times New Roman" panose="02020603050405020304" pitchFamily="18" charset="0"/>
              </a:rPr>
              <a:t>Z_out</a:t>
            </a: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N" sz="8000" dirty="0">
              <a:effectLst/>
              <a:latin typeface="Consolas" panose="020B0609020204030204" pitchFamily="49" charset="0"/>
              <a:ea typeface="Calibri" panose="020F0502020204030204" pitchFamily="34" charset="0"/>
              <a:cs typeface="Times New Roman" panose="02020603050405020304" pitchFamily="18" charset="0"/>
            </a:endParaRPr>
          </a:p>
          <a:p>
            <a:pPr marL="82550" indent="0">
              <a:buNone/>
            </a:pP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8000" dirty="0">
              <a:effectLst/>
              <a:latin typeface="Consolas" panose="020B0609020204030204" pitchFamily="49" charset="0"/>
              <a:ea typeface="Calibri" panose="020F0502020204030204" pitchFamily="34" charset="0"/>
              <a:cs typeface="Times New Roman" panose="02020603050405020304" pitchFamily="18" charset="0"/>
            </a:endParaRPr>
          </a:p>
          <a:p>
            <a:pPr marL="82550" indent="0">
              <a:buNone/>
            </a:pP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int </a:t>
            </a:r>
            <a:r>
              <a:rPr lang="en-IN" sz="8000" dirty="0" err="1">
                <a:effectLst/>
                <a:latin typeface="Times New Roman" panose="02020603050405020304" pitchFamily="18" charset="0"/>
                <a:ea typeface="Calibri" panose="020F0502020204030204" pitchFamily="34" charset="0"/>
                <a:cs typeface="Times New Roman" panose="02020603050405020304" pitchFamily="18" charset="0"/>
              </a:rPr>
              <a:t>memsx</a:t>
            </a: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=0,memsy=0;</a:t>
            </a:r>
            <a:endParaRPr lang="en-IN" sz="8000" dirty="0">
              <a:effectLst/>
              <a:latin typeface="Consolas" panose="020B0609020204030204" pitchFamily="49" charset="0"/>
              <a:ea typeface="Calibri" panose="020F0502020204030204" pitchFamily="34" charset="0"/>
              <a:cs typeface="Times New Roman" panose="02020603050405020304" pitchFamily="18" charset="0"/>
            </a:endParaRPr>
          </a:p>
          <a:p>
            <a:pPr marL="82550" indent="0">
              <a:buNone/>
            </a:pP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8000" dirty="0">
              <a:effectLst/>
              <a:latin typeface="Consolas" panose="020B0609020204030204" pitchFamily="49" charset="0"/>
              <a:ea typeface="Calibri" panose="020F0502020204030204" pitchFamily="34" charset="0"/>
              <a:cs typeface="Times New Roman" panose="02020603050405020304" pitchFamily="18" charset="0"/>
            </a:endParaRPr>
          </a:p>
          <a:p>
            <a:pPr marL="82550" indent="0">
              <a:buNone/>
            </a:pP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int voice1   = 10;</a:t>
            </a:r>
            <a:endParaRPr lang="en-IN" sz="8000" dirty="0">
              <a:effectLst/>
              <a:latin typeface="Consolas" panose="020B0609020204030204" pitchFamily="49" charset="0"/>
              <a:ea typeface="Calibri" panose="020F0502020204030204" pitchFamily="34" charset="0"/>
              <a:cs typeface="Times New Roman" panose="02020603050405020304" pitchFamily="18" charset="0"/>
            </a:endParaRPr>
          </a:p>
          <a:p>
            <a:pPr marL="82550" indent="0">
              <a:buNone/>
            </a:pP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int voice2   = 11;</a:t>
            </a:r>
            <a:endParaRPr lang="en-IN" sz="8000" dirty="0">
              <a:effectLst/>
              <a:latin typeface="Consolas" panose="020B0609020204030204" pitchFamily="49" charset="0"/>
              <a:ea typeface="Calibri" panose="020F0502020204030204" pitchFamily="34" charset="0"/>
              <a:cs typeface="Times New Roman" panose="02020603050405020304" pitchFamily="18" charset="0"/>
            </a:endParaRPr>
          </a:p>
          <a:p>
            <a:pPr marL="82550" indent="0">
              <a:buNone/>
            </a:pP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int voice3   = 12;</a:t>
            </a:r>
            <a:endParaRPr lang="en-IN" sz="8000" dirty="0">
              <a:effectLst/>
              <a:latin typeface="Consolas" panose="020B0609020204030204" pitchFamily="49" charset="0"/>
              <a:ea typeface="Calibri" panose="020F0502020204030204" pitchFamily="34" charset="0"/>
              <a:cs typeface="Times New Roman" panose="02020603050405020304" pitchFamily="18" charset="0"/>
            </a:endParaRPr>
          </a:p>
          <a:p>
            <a:pPr marL="82550" indent="0">
              <a:buNone/>
            </a:pP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int voice4   = 13;</a:t>
            </a:r>
            <a:endParaRPr lang="en-IN" sz="8000" dirty="0">
              <a:effectLst/>
              <a:latin typeface="Consolas" panose="020B0609020204030204" pitchFamily="49" charset="0"/>
              <a:ea typeface="Calibri" panose="020F0502020204030204" pitchFamily="34" charset="0"/>
              <a:cs typeface="Times New Roman" panose="02020603050405020304" pitchFamily="18" charset="0"/>
            </a:endParaRPr>
          </a:p>
          <a:p>
            <a:pPr marL="82550" indent="0">
              <a:buNone/>
            </a:pPr>
            <a:r>
              <a:rPr lang="en-IN" sz="80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8000" dirty="0">
              <a:effectLst/>
              <a:latin typeface="Consolas" panose="020B0609020204030204" pitchFamily="49" charset="0"/>
              <a:ea typeface="Calibri" panose="020F0502020204030204" pitchFamily="34" charset="0"/>
              <a:cs typeface="Times New Roman" panose="02020603050405020304" pitchFamily="18" charset="0"/>
            </a:endParaRPr>
          </a:p>
          <a:p>
            <a:pPr marL="82550" indent="0">
              <a:buNone/>
            </a:pPr>
            <a:endParaRPr lang="en-IN" sz="56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3919708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295F85-3C79-089E-3E5C-928F0DDDC5A6}"/>
              </a:ext>
            </a:extLst>
          </p:cNvPr>
          <p:cNvSpPr>
            <a:spLocks noGrp="1"/>
          </p:cNvSpPr>
          <p:nvPr>
            <p:ph type="title"/>
          </p:nvPr>
        </p:nvSpPr>
        <p:spPr>
          <a:xfrm>
            <a:off x="1435608" y="274320"/>
            <a:ext cx="7498080" cy="6431280"/>
          </a:xfrm>
        </p:spPr>
        <p:txBody>
          <a:bodyPr>
            <a:normAutofit fontScale="90000"/>
          </a:bodyPr>
          <a:lstStyle/>
          <a:p>
            <a:b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b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b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b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b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int buzzer = A3;</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char </a:t>
            </a:r>
            <a:r>
              <a:rPr lang="en-IN" sz="22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rcv,pastnumber</a:t>
            </a: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[11];</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char res[130];</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void adxl_345_init()</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22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Wire.begin</a:t>
            </a: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 Initiate the Wire library</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 Set ADXL345 in measuring mode</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22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Wire.beginTransmission</a:t>
            </a: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(ADXL345); // Start communicating with the device </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22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Wire.write</a:t>
            </a: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(0x2D); // Access/ talk to POWER_CTL Register - 0x2D</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 Enable measurement</a:t>
            </a:r>
            <a:b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22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Wire.write</a:t>
            </a: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(8); // (8dec -&gt; 0000 1000 binary) Bit D3 High for        measuring enable </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22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Wire.endTransmission</a:t>
            </a: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br>
              <a:rPr lang="en-IN" sz="1800" dirty="0">
                <a:effectLst/>
                <a:latin typeface="Consolas" panose="020B0609020204030204" pitchFamily="49" charset="0"/>
                <a:ea typeface="Calibri" panose="020F0502020204030204" pitchFamily="34" charset="0"/>
                <a:cs typeface="Times New Roman" panose="02020603050405020304" pitchFamily="18" charset="0"/>
              </a:rPr>
            </a:b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t>
            </a:r>
            <a:br>
              <a:rPr lang="en-IN" sz="1800" dirty="0">
                <a:effectLst/>
                <a:latin typeface="Consolas" panose="020B0609020204030204" pitchFamily="49" charset="0"/>
                <a:ea typeface="Calibri" panose="020F0502020204030204" pitchFamily="34" charset="0"/>
                <a:cs typeface="Times New Roman" panose="02020603050405020304" pitchFamily="18" charset="0"/>
              </a:rPr>
            </a:br>
            <a:endParaRPr lang="en-IN" dirty="0"/>
          </a:p>
        </p:txBody>
      </p:sp>
    </p:spTree>
    <p:extLst>
      <p:ext uri="{BB962C8B-B14F-4D97-AF65-F5344CB8AC3E}">
        <p14:creationId xmlns:p14="http://schemas.microsoft.com/office/powerpoint/2010/main" val="36923117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D0110-DB28-9651-D820-862A70A1CDC0}"/>
              </a:ext>
            </a:extLst>
          </p:cNvPr>
          <p:cNvSpPr>
            <a:spLocks noGrp="1"/>
          </p:cNvSpPr>
          <p:nvPr>
            <p:ph type="title"/>
          </p:nvPr>
        </p:nvSpPr>
        <p:spPr>
          <a:xfrm>
            <a:off x="1435608" y="274320"/>
            <a:ext cx="7498080" cy="6355080"/>
          </a:xfrm>
        </p:spPr>
        <p:txBody>
          <a:bodyPr>
            <a:normAutofit fontScale="90000"/>
          </a:bodyPr>
          <a:lstStyle/>
          <a:p>
            <a:b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b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b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delay(10);</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2200" dirty="0">
                <a:effectLst/>
                <a:latin typeface="Times New Roman" panose="02020603050405020304" pitchFamily="18" charset="0"/>
                <a:ea typeface="Calibri" panose="020F0502020204030204" pitchFamily="34" charset="0"/>
                <a:cs typeface="Times New Roman" panose="02020603050405020304" pitchFamily="18" charset="0"/>
              </a:rPr>
              <a:t> </a:t>
            </a:r>
            <a:br>
              <a:rPr lang="en-IN" sz="2200" dirty="0">
                <a:effectLst/>
                <a:latin typeface="Times New Roman" panose="02020603050405020304" pitchFamily="18"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void adxl_345_read()</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 === Read </a:t>
            </a:r>
            <a:r>
              <a:rPr lang="en-IN" sz="22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acceleromter</a:t>
            </a: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data === //</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22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Wire.beginTransmission</a:t>
            </a: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(ADXL345);</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22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Wire.write</a:t>
            </a: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(0x32); // Start with register 0x32 (ACCEL_XOUT_H)</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22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Wire.endTransmission</a:t>
            </a: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(false);</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22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Wire.requestFrom</a:t>
            </a: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(ADXL345, 6, true); // Read 6 registers total, each axis value is stored in 2 registers</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IN" sz="22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22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X_out</a:t>
            </a: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 ( </a:t>
            </a:r>
            <a:r>
              <a:rPr lang="en-IN" sz="22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Wire.read</a:t>
            </a: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22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Wire.read</a:t>
            </a: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&lt;&lt; 8); // X-axis value</a:t>
            </a:r>
            <a:b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r>
              <a:rPr lang="en-IN" sz="22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X_out</a:t>
            </a: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 </a:t>
            </a:r>
            <a:r>
              <a:rPr lang="en-IN" sz="22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X_out</a:t>
            </a:r>
            <a:r>
              <a:rPr lang="en-IN" sz="2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/256; //For a range of +-2g, we need to divide the raw values by 256, according to the datasheet</a:t>
            </a:r>
            <a:br>
              <a:rPr lang="en-IN" sz="2200" dirty="0">
                <a:effectLst/>
                <a:latin typeface="Consolas" panose="020B0609020204030204" pitchFamily="49" charset="0"/>
                <a:ea typeface="Calibri" panose="020F0502020204030204" pitchFamily="34" charset="0"/>
                <a:cs typeface="Times New Roman" panose="02020603050405020304" pitchFamily="18" charset="0"/>
              </a:rPr>
            </a:br>
            <a:r>
              <a:rPr lang="en-IN" sz="2200" dirty="0">
                <a:effectLst/>
                <a:latin typeface="Times New Roman" panose="02020603050405020304" pitchFamily="18" charset="0"/>
                <a:ea typeface="Calibri" panose="020F0502020204030204" pitchFamily="34" charset="0"/>
                <a:cs typeface="Times New Roman" panose="02020603050405020304" pitchFamily="18" charset="0"/>
              </a:rPr>
              <a:t> </a:t>
            </a:r>
            <a:br>
              <a:rPr lang="en-IN" sz="2200" dirty="0">
                <a:effectLst/>
                <a:latin typeface="Consolas" panose="020B0609020204030204" pitchFamily="49" charset="0"/>
                <a:ea typeface="Calibri" panose="020F0502020204030204" pitchFamily="34" charset="0"/>
                <a:cs typeface="Times New Roman" panose="02020603050405020304" pitchFamily="18" charset="0"/>
              </a:rPr>
            </a:br>
            <a:br>
              <a:rPr lang="en-IN" sz="1800" dirty="0">
                <a:effectLst/>
                <a:latin typeface="Consolas" panose="020B0609020204030204" pitchFamily="49" charset="0"/>
                <a:ea typeface="Calibri" panose="020F0502020204030204" pitchFamily="34" charset="0"/>
                <a:cs typeface="Times New Roman" panose="02020603050405020304" pitchFamily="18" charset="0"/>
              </a:rPr>
            </a:b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t>
            </a:r>
            <a:br>
              <a:rPr lang="en-IN" sz="1800" dirty="0">
                <a:effectLst/>
                <a:latin typeface="Consolas" panose="020B0609020204030204" pitchFamily="49" charset="0"/>
                <a:ea typeface="Calibri" panose="020F0502020204030204" pitchFamily="34" charset="0"/>
                <a:cs typeface="Times New Roman" panose="02020603050405020304" pitchFamily="18" charset="0"/>
              </a:rPr>
            </a:br>
            <a:br>
              <a:rPr lang="en-IN" sz="2000" dirty="0">
                <a:solidFill>
                  <a:schemeClr val="tx1"/>
                </a:solidFill>
                <a:effectLst/>
                <a:latin typeface="Consolas" panose="020B0609020204030204" pitchFamily="49" charset="0"/>
                <a:ea typeface="Calibri" panose="020F0502020204030204" pitchFamily="34" charset="0"/>
                <a:cs typeface="Times New Roman" panose="02020603050405020304" pitchFamily="18" charset="0"/>
              </a:rPr>
            </a:br>
            <a:endParaRPr lang="en-IN" sz="2000" dirty="0">
              <a:solidFill>
                <a:schemeClr val="tx1"/>
              </a:solidFill>
            </a:endParaRPr>
          </a:p>
        </p:txBody>
      </p:sp>
    </p:spTree>
    <p:extLst>
      <p:ext uri="{BB962C8B-B14F-4D97-AF65-F5344CB8AC3E}">
        <p14:creationId xmlns:p14="http://schemas.microsoft.com/office/powerpoint/2010/main" val="7911360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638"/>
            <a:ext cx="7498080" cy="715962"/>
          </a:xfrm>
        </p:spPr>
        <p:txBody>
          <a:bodyPr>
            <a:normAutofit fontScale="90000"/>
          </a:bodyPr>
          <a:lstStyle/>
          <a:p>
            <a:r>
              <a:rPr lang="en-IN" dirty="0"/>
              <a:t>RESULTS</a:t>
            </a:r>
          </a:p>
        </p:txBody>
      </p:sp>
      <p:sp>
        <p:nvSpPr>
          <p:cNvPr id="9" name="Content Placeholder 8">
            <a:extLst>
              <a:ext uri="{FF2B5EF4-FFF2-40B4-BE49-F238E27FC236}">
                <a16:creationId xmlns:a16="http://schemas.microsoft.com/office/drawing/2014/main" id="{F44D0CBC-0AC5-3BE9-68E4-79D7377A3125}"/>
              </a:ext>
            </a:extLst>
          </p:cNvPr>
          <p:cNvSpPr>
            <a:spLocks noGrp="1"/>
          </p:cNvSpPr>
          <p:nvPr>
            <p:ph idx="1"/>
          </p:nvPr>
        </p:nvSpPr>
        <p:spPr>
          <a:xfrm>
            <a:off x="1435608" y="990600"/>
            <a:ext cx="7498080" cy="5592762"/>
          </a:xfrm>
        </p:spPr>
        <p:txBody>
          <a:bodyPr>
            <a:normAutofit fontScale="92500" lnSpcReduction="10000"/>
          </a:bodyPr>
          <a:lstStyle/>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r>
              <a:rPr lang="en-US" sz="1800" dirty="0">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Automatic Fall Detection Device</a:t>
            </a:r>
            <a:endParaRPr lang="en-IN" dirty="0"/>
          </a:p>
        </p:txBody>
      </p:sp>
      <p:pic>
        <p:nvPicPr>
          <p:cNvPr id="10" name="Picture 9">
            <a:extLst>
              <a:ext uri="{FF2B5EF4-FFF2-40B4-BE49-F238E27FC236}">
                <a16:creationId xmlns:a16="http://schemas.microsoft.com/office/drawing/2014/main" id="{0ED1CED1-99CD-1F5E-F548-0DEB3CF4C29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28787" y="990599"/>
            <a:ext cx="6653213" cy="5191125"/>
          </a:xfrm>
          <a:prstGeom prst="rect">
            <a:avLst/>
          </a:prstGeom>
        </p:spPr>
      </p:pic>
    </p:spTree>
    <p:extLst>
      <p:ext uri="{BB962C8B-B14F-4D97-AF65-F5344CB8AC3E}">
        <p14:creationId xmlns:p14="http://schemas.microsoft.com/office/powerpoint/2010/main" val="40408142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5" name="Content Placeholder 4">
            <a:extLst>
              <a:ext uri="{FF2B5EF4-FFF2-40B4-BE49-F238E27FC236}">
                <a16:creationId xmlns:a16="http://schemas.microsoft.com/office/drawing/2014/main" id="{8291B302-8357-6130-0D18-A5568EC54A44}"/>
              </a:ext>
            </a:extLst>
          </p:cNvPr>
          <p:cNvSpPr>
            <a:spLocks noGrp="1"/>
          </p:cNvSpPr>
          <p:nvPr>
            <p:ph idx="1"/>
          </p:nvPr>
        </p:nvSpPr>
        <p:spPr>
          <a:xfrm>
            <a:off x="1435608" y="1447799"/>
            <a:ext cx="7498080" cy="5135562"/>
          </a:xfrm>
        </p:spPr>
        <p:txBody>
          <a:bodyPr/>
          <a:lstStyle/>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r>
              <a:rPr lang="en-US" sz="1800" dirty="0">
                <a:effectLst/>
                <a:latin typeface="Times New Roman" panose="02020603050405020304" pitchFamily="18" charset="0"/>
                <a:ea typeface="Times New Roman" panose="02020603050405020304" pitchFamily="18" charset="0"/>
              </a:rPr>
              <a:t>                              </a:t>
            </a:r>
          </a:p>
          <a:p>
            <a:pPr marL="82550" indent="0">
              <a:buNone/>
            </a:pPr>
            <a:r>
              <a:rPr lang="en-US" sz="1800" dirty="0">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Switching on the power supply</a:t>
            </a:r>
            <a:endParaRPr lang="en-IN" dirty="0"/>
          </a:p>
        </p:txBody>
      </p:sp>
      <p:pic>
        <p:nvPicPr>
          <p:cNvPr id="6" name="Picture 5">
            <a:extLst>
              <a:ext uri="{FF2B5EF4-FFF2-40B4-BE49-F238E27FC236}">
                <a16:creationId xmlns:a16="http://schemas.microsoft.com/office/drawing/2014/main" id="{F6D022B1-CBFA-EDAD-1B2B-5B6D1D40003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35608" y="274639"/>
            <a:ext cx="7498080" cy="5592762"/>
          </a:xfrm>
          <a:prstGeom prst="rect">
            <a:avLst/>
          </a:prstGeom>
        </p:spPr>
      </p:pic>
    </p:spTree>
    <p:extLst>
      <p:ext uri="{BB962C8B-B14F-4D97-AF65-F5344CB8AC3E}">
        <p14:creationId xmlns:p14="http://schemas.microsoft.com/office/powerpoint/2010/main" val="40109982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3" name="Title 1"/>
          <p:cNvSpPr>
            <a:spLocks noGrp="1"/>
          </p:cNvSpPr>
          <p:nvPr>
            <p:ph type="ctrTitle"/>
          </p:nvPr>
        </p:nvSpPr>
        <p:spPr>
          <a:xfrm>
            <a:off x="1432560" y="345055"/>
            <a:ext cx="7406640" cy="708660"/>
          </a:xfrm>
        </p:spPr>
        <p:txBody>
          <a:bodyPr>
            <a:normAutofit/>
          </a:bodyPr>
          <a:lstStyle/>
          <a:p>
            <a:r>
              <a:rPr lang="en-US" sz="36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ABSTRACT</a:t>
            </a:r>
            <a:r>
              <a:rPr lang="en-US" sz="3600" b="1" dirty="0">
                <a:latin typeface="Times New Roman" panose="02020603050405020304" pitchFamily="18" charset="0"/>
                <a:cs typeface="Times New Roman" panose="02020603050405020304" pitchFamily="18" charset="0"/>
              </a:rPr>
              <a:t> </a:t>
            </a:r>
          </a:p>
        </p:txBody>
      </p:sp>
      <p:sp>
        <p:nvSpPr>
          <p:cNvPr id="1048604" name="Subtitle 2"/>
          <p:cNvSpPr>
            <a:spLocks noGrp="1"/>
          </p:cNvSpPr>
          <p:nvPr>
            <p:ph type="subTitle" idx="1"/>
          </p:nvPr>
        </p:nvSpPr>
        <p:spPr>
          <a:xfrm>
            <a:off x="1432560" y="1154430"/>
            <a:ext cx="7406640" cy="5703570"/>
          </a:xfrm>
        </p:spPr>
        <p:txBody>
          <a:bodyPr>
            <a:noAutofit/>
          </a:bodyPr>
          <a:lstStyle/>
          <a:p>
            <a:pPr marL="313055" indent="-285750" algn="just">
              <a:lnSpc>
                <a:spcPct val="150000"/>
              </a:lnSpc>
              <a:buFont typeface="Wingdings" panose="05000000000000000000" charset="0"/>
              <a:buChar char="Ø"/>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Fall is dangerous, especially for elder people and patients. Elder people undergo the risk of serious harm due to fall. There may be absence of any safety system to detect fall. Thus, this proposed system gives a better solution for older people and patients and eases their lives.</a:t>
            </a:r>
          </a:p>
          <a:p>
            <a:pPr marL="313055" indent="-285750" algn="just">
              <a:lnSpc>
                <a:spcPct val="150000"/>
              </a:lnSpc>
              <a:buFont typeface="Wingdings" panose="05000000000000000000" charset="0"/>
              <a:buChar char="Ø"/>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The system uses tri axial accelerometer MEMS sensor mainly, which is fixed to the person's body. This is to detect the movements of the person by considering the values reckoned by the sensor. </a:t>
            </a:r>
            <a:endParaRPr lang="en-US" sz="2000" dirty="0">
              <a:solidFill>
                <a:schemeClr val="tx1"/>
              </a:solidFill>
              <a:latin typeface="Times New Roman" panose="02020603050405020304" pitchFamily="18" charset="0"/>
              <a:cs typeface="Times New Roman" panose="02020603050405020304" pitchFamily="18" charset="0"/>
            </a:endParaRPr>
          </a:p>
          <a:p>
            <a:pPr marL="313055" indent="-285750" algn="just">
              <a:lnSpc>
                <a:spcPct val="150000"/>
              </a:lnSpc>
              <a:buFont typeface="Wingdings" panose="05000000000000000000" pitchFamily="2" charset="2"/>
              <a:buChar char="Ø"/>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When Person fall then MEMS detects and give signal to Arduino. Arduino displays status of MEMS on LCD display. Also Voice alert will come through APR module. Arduino sends fall detection status to IOT server through WIFI module.</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313055" indent="-285750">
              <a:buFont typeface="Arial" panose="020B0604020202020204" pitchFamily="34" charset="0"/>
              <a:buChar char="•"/>
            </a:pPr>
            <a:endParaRPr lang="en-US" sz="160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638"/>
            <a:ext cx="7498080" cy="6278562"/>
          </a:xfrm>
        </p:spPr>
        <p:txBody>
          <a:bodyPr>
            <a:normAutofit/>
          </a:bodyPr>
          <a:lstStyle/>
          <a:p>
            <a:br>
              <a:rPr lang="en-US" dirty="0"/>
            </a:br>
            <a:br>
              <a:rPr lang="en-IN" dirty="0"/>
            </a:br>
            <a:br>
              <a:rPr lang="en-IN" dirty="0"/>
            </a:br>
            <a:br>
              <a:rPr lang="en-IN" dirty="0"/>
            </a:br>
            <a:br>
              <a:rPr lang="en-IN" dirty="0"/>
            </a:br>
            <a:br>
              <a:rPr lang="en-IN" dirty="0"/>
            </a:br>
            <a:br>
              <a:rPr lang="en-IN" dirty="0"/>
            </a:br>
            <a:br>
              <a:rPr lang="en-IN" dirty="0"/>
            </a:br>
            <a:br>
              <a:rPr lang="en-IN" dirty="0"/>
            </a:br>
            <a:r>
              <a:rPr lang="en-IN" sz="1800" dirty="0">
                <a:solidFill>
                  <a:schemeClr val="tx1"/>
                </a:solidFill>
                <a:latin typeface="Times New Roman" panose="02020603050405020304" pitchFamily="18" charset="0"/>
                <a:cs typeface="Times New Roman" panose="02020603050405020304" pitchFamily="18" charset="0"/>
              </a:rPr>
              <a:t>                                             </a:t>
            </a:r>
            <a:r>
              <a:rPr lang="en-US"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Connecting to </a:t>
            </a:r>
            <a:r>
              <a:rPr lang="en-US" sz="1800" dirty="0" err="1">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wifi</a:t>
            </a:r>
            <a:endParaRPr lang="en-IN" sz="1800" dirty="0">
              <a:solidFill>
                <a:schemeClr val="tx1"/>
              </a:solidFill>
              <a:latin typeface="Times New Roman" panose="02020603050405020304" pitchFamily="18" charset="0"/>
              <a:cs typeface="Times New Roman" panose="02020603050405020304" pitchFamily="18" charset="0"/>
            </a:endParaRPr>
          </a:p>
        </p:txBody>
      </p:sp>
      <p:pic>
        <p:nvPicPr>
          <p:cNvPr id="4" name="Content Placeholder 3"/>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1295400" y="304800"/>
            <a:ext cx="7638288" cy="5791200"/>
          </a:xfrm>
          <a:prstGeom prst="rect">
            <a:avLst/>
          </a:prstGeom>
        </p:spPr>
      </p:pic>
    </p:spTree>
    <p:extLst>
      <p:ext uri="{BB962C8B-B14F-4D97-AF65-F5344CB8AC3E}">
        <p14:creationId xmlns:p14="http://schemas.microsoft.com/office/powerpoint/2010/main" val="7040501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638"/>
            <a:ext cx="7498080" cy="6583362"/>
          </a:xfrm>
        </p:spPr>
        <p:txBody>
          <a:bodyPr>
            <a:normAutofit/>
          </a:bodyPr>
          <a:lstStyle/>
          <a:p>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r>
              <a:rPr lang="en-US" sz="1600" dirty="0">
                <a:solidFill>
                  <a:schemeClr val="tx1"/>
                </a:solidFill>
                <a:effectLst/>
                <a:latin typeface="Times New Roman" panose="02020603050405020304" pitchFamily="18" charset="0"/>
                <a:ea typeface="Times New Roman" panose="02020603050405020304" pitchFamily="18" charset="0"/>
              </a:rPr>
              <a:t>                                                Device connected to </a:t>
            </a:r>
            <a:r>
              <a:rPr lang="en-US" sz="1600" dirty="0" err="1">
                <a:solidFill>
                  <a:schemeClr val="tx1"/>
                </a:solidFill>
                <a:effectLst/>
                <a:latin typeface="Times New Roman" panose="02020603050405020304" pitchFamily="18" charset="0"/>
                <a:ea typeface="Times New Roman" panose="02020603050405020304" pitchFamily="18" charset="0"/>
              </a:rPr>
              <a:t>wifi</a:t>
            </a:r>
            <a:endParaRPr lang="en-IN" sz="1600" dirty="0">
              <a:solidFill>
                <a:schemeClr val="tx1"/>
              </a:solidFill>
            </a:endParaRPr>
          </a:p>
        </p:txBody>
      </p:sp>
      <p:pic>
        <p:nvPicPr>
          <p:cNvPr id="4" name="Content Placeholder 3"/>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1143000" y="274638"/>
            <a:ext cx="7848600" cy="5973762"/>
          </a:xfrm>
          <a:prstGeom prst="rect">
            <a:avLst/>
          </a:prstGeom>
        </p:spPr>
      </p:pic>
    </p:spTree>
    <p:extLst>
      <p:ext uri="{BB962C8B-B14F-4D97-AF65-F5344CB8AC3E}">
        <p14:creationId xmlns:p14="http://schemas.microsoft.com/office/powerpoint/2010/main" val="42652234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a:xfrm>
            <a:off x="1435608" y="1447800"/>
            <a:ext cx="7498080" cy="5410200"/>
          </a:xfrm>
        </p:spPr>
        <p:txBody>
          <a:bodyPr>
            <a:normAutofit/>
          </a:bodyPr>
          <a:lstStyle/>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r>
              <a:rPr lang="en-US" sz="1800" dirty="0">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Device in stable condition</a:t>
            </a:r>
            <a:endParaRPr lang="en-IN" dirty="0"/>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1435608" y="274638"/>
            <a:ext cx="7498080" cy="5973762"/>
          </a:xfrm>
          <a:prstGeom prst="rect">
            <a:avLst/>
          </a:prstGeom>
        </p:spPr>
      </p:pic>
    </p:spTree>
    <p:extLst>
      <p:ext uri="{BB962C8B-B14F-4D97-AF65-F5344CB8AC3E}">
        <p14:creationId xmlns:p14="http://schemas.microsoft.com/office/powerpoint/2010/main" val="19328754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a:xfrm>
            <a:off x="1435608" y="1447800"/>
            <a:ext cx="7498080" cy="5334000"/>
          </a:xfrm>
        </p:spPr>
        <p:txBody>
          <a:bodyPr>
            <a:normAutofit/>
          </a:bodyPr>
          <a:lstStyle/>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r>
              <a:rPr lang="en-US" sz="1800" dirty="0">
                <a:effectLst/>
                <a:latin typeface="Times New Roman" panose="02020603050405020304" pitchFamily="18" charset="0"/>
                <a:ea typeface="Times New Roman" panose="02020603050405020304" pitchFamily="18" charset="0"/>
              </a:rPr>
              <a:t> </a:t>
            </a:r>
          </a:p>
          <a:p>
            <a:pPr marL="82550" indent="0">
              <a:buNone/>
            </a:pPr>
            <a:r>
              <a:rPr lang="en-US" sz="1800" dirty="0">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Front Fall Detected</a:t>
            </a:r>
            <a:endParaRPr lang="en-IN" dirty="0"/>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1435608" y="274638"/>
            <a:ext cx="7498080" cy="5973762"/>
          </a:xfrm>
          <a:prstGeom prst="rect">
            <a:avLst/>
          </a:prstGeom>
        </p:spPr>
      </p:pic>
    </p:spTree>
    <p:extLst>
      <p:ext uri="{BB962C8B-B14F-4D97-AF65-F5344CB8AC3E}">
        <p14:creationId xmlns:p14="http://schemas.microsoft.com/office/powerpoint/2010/main" val="5332216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274638"/>
            <a:ext cx="7086600" cy="6354762"/>
          </a:xfrm>
        </p:spPr>
        <p:txBody>
          <a:bodyPr>
            <a:normAutofit fontScale="90000"/>
          </a:bodyPr>
          <a:lstStyle/>
          <a:p>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br>
              <a:rPr lang="en-US" sz="1600" dirty="0">
                <a:solidFill>
                  <a:schemeClr val="tx1"/>
                </a:solidFill>
                <a:effectLst/>
                <a:latin typeface="Times New Roman" panose="02020603050405020304" pitchFamily="18" charset="0"/>
                <a:ea typeface="Times New Roman" panose="02020603050405020304" pitchFamily="18" charset="0"/>
              </a:rPr>
            </a:br>
            <a:r>
              <a:rPr lang="en-US" sz="1600" dirty="0">
                <a:solidFill>
                  <a:schemeClr val="tx1"/>
                </a:solidFill>
                <a:effectLst/>
                <a:latin typeface="Times New Roman" panose="02020603050405020304" pitchFamily="18" charset="0"/>
                <a:ea typeface="Times New Roman" panose="02020603050405020304" pitchFamily="18" charset="0"/>
              </a:rPr>
              <a:t>                                                       </a:t>
            </a:r>
            <a:r>
              <a:rPr lang="en-US" sz="1800" dirty="0">
                <a:solidFill>
                  <a:schemeClr val="tx1"/>
                </a:solidFill>
                <a:effectLst/>
                <a:latin typeface="Times New Roman" panose="02020603050405020304" pitchFamily="18" charset="0"/>
                <a:ea typeface="Times New Roman" panose="02020603050405020304" pitchFamily="18" charset="0"/>
              </a:rPr>
              <a:t>Back Fall Detected</a:t>
            </a:r>
            <a:br>
              <a:rPr lang="en-IN" sz="1800" dirty="0">
                <a:effectLst/>
                <a:latin typeface="Times New Roman" panose="02020603050405020304" pitchFamily="18" charset="0"/>
                <a:ea typeface="Times New Roman" panose="02020603050405020304" pitchFamily="18" charset="0"/>
              </a:rPr>
            </a:br>
            <a:endParaRPr lang="en-IN" dirty="0"/>
          </a:p>
        </p:txBody>
      </p:sp>
      <p:pic>
        <p:nvPicPr>
          <p:cNvPr id="4" name="Content Placeholder 3"/>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1143000" y="228600"/>
            <a:ext cx="7543800" cy="5943600"/>
          </a:xfrm>
          <a:prstGeom prst="rect">
            <a:avLst/>
          </a:prstGeom>
        </p:spPr>
      </p:pic>
    </p:spTree>
    <p:extLst>
      <p:ext uri="{BB962C8B-B14F-4D97-AF65-F5344CB8AC3E}">
        <p14:creationId xmlns:p14="http://schemas.microsoft.com/office/powerpoint/2010/main" val="21717065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a:xfrm>
            <a:off x="1435608" y="1447800"/>
            <a:ext cx="7498080" cy="5334000"/>
          </a:xfrm>
        </p:spPr>
        <p:txBody>
          <a:bodyPr/>
          <a:lstStyle/>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r>
              <a:rPr lang="en-US" sz="1800" dirty="0">
                <a:effectLst/>
                <a:latin typeface="Times New Roman" panose="02020603050405020304" pitchFamily="18" charset="0"/>
                <a:ea typeface="Times New Roman" panose="02020603050405020304" pitchFamily="18" charset="0"/>
              </a:rPr>
              <a:t>                                         Right Fall Detected</a:t>
            </a:r>
            <a:endParaRPr lang="en-IN" sz="1800" dirty="0">
              <a:effectLst/>
              <a:latin typeface="Times New Roman" panose="02020603050405020304" pitchFamily="18" charset="0"/>
              <a:ea typeface="Times New Roman" panose="02020603050405020304" pitchFamily="18" charset="0"/>
            </a:endParaRPr>
          </a:p>
          <a:p>
            <a:pPr marL="82550" indent="0">
              <a:buNone/>
            </a:pPr>
            <a:endParaRPr lang="en-IN" dirty="0"/>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1143000" y="274638"/>
            <a:ext cx="7790688" cy="5973762"/>
          </a:xfrm>
          <a:prstGeom prst="rect">
            <a:avLst/>
          </a:prstGeom>
        </p:spPr>
      </p:pic>
    </p:spTree>
    <p:extLst>
      <p:ext uri="{BB962C8B-B14F-4D97-AF65-F5344CB8AC3E}">
        <p14:creationId xmlns:p14="http://schemas.microsoft.com/office/powerpoint/2010/main" val="40388164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a:xfrm>
            <a:off x="1435608" y="1447800"/>
            <a:ext cx="7498080" cy="5257800"/>
          </a:xfrm>
        </p:spPr>
        <p:txBody>
          <a:bodyPr>
            <a:normAutofit lnSpcReduction="10000"/>
          </a:bodyPr>
          <a:lstStyle/>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r>
              <a:rPr lang="en-US" sz="1800" dirty="0">
                <a:effectLst/>
                <a:latin typeface="Times New Roman" panose="02020603050405020304" pitchFamily="18" charset="0"/>
                <a:ea typeface="Times New Roman" panose="02020603050405020304" pitchFamily="18" charset="0"/>
              </a:rPr>
              <a:t> </a:t>
            </a:r>
          </a:p>
          <a:p>
            <a:pPr marL="82550" indent="0">
              <a:buNone/>
            </a:pPr>
            <a:r>
              <a:rPr lang="en-US" sz="1800" dirty="0">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Left Fall Detected</a:t>
            </a:r>
            <a:endParaRPr lang="en-IN" sz="1800" dirty="0">
              <a:effectLst/>
              <a:latin typeface="Times New Roman" panose="02020603050405020304" pitchFamily="18" charset="0"/>
              <a:ea typeface="Times New Roman" panose="02020603050405020304" pitchFamily="18" charset="0"/>
            </a:endParaRPr>
          </a:p>
          <a:p>
            <a:pPr marL="82550" indent="0">
              <a:buNone/>
            </a:pPr>
            <a:endParaRPr lang="en-IN" dirty="0"/>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1219200" y="274638"/>
            <a:ext cx="7714488" cy="5821362"/>
          </a:xfrm>
          <a:prstGeom prst="rect">
            <a:avLst/>
          </a:prstGeom>
        </p:spPr>
      </p:pic>
    </p:spTree>
    <p:extLst>
      <p:ext uri="{BB962C8B-B14F-4D97-AF65-F5344CB8AC3E}">
        <p14:creationId xmlns:p14="http://schemas.microsoft.com/office/powerpoint/2010/main" val="23460440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638"/>
            <a:ext cx="7498080" cy="944562"/>
          </a:xfrm>
        </p:spPr>
        <p:txBody>
          <a:bodyPr>
            <a:normAutofit/>
          </a:bodyPr>
          <a:lstStyle/>
          <a:p>
            <a:r>
              <a:rPr lang="en-IN" dirty="0"/>
              <a:t>SCREENSHOTS</a:t>
            </a:r>
          </a:p>
        </p:txBody>
      </p:sp>
      <p:sp>
        <p:nvSpPr>
          <p:cNvPr id="5" name="Content Placeholder 4">
            <a:extLst>
              <a:ext uri="{FF2B5EF4-FFF2-40B4-BE49-F238E27FC236}">
                <a16:creationId xmlns:a16="http://schemas.microsoft.com/office/drawing/2014/main" id="{81B051C0-4BA1-996E-A41F-5E6B08A87205}"/>
              </a:ext>
            </a:extLst>
          </p:cNvPr>
          <p:cNvSpPr>
            <a:spLocks noGrp="1"/>
          </p:cNvSpPr>
          <p:nvPr>
            <p:ph idx="1"/>
          </p:nvPr>
        </p:nvSpPr>
        <p:spPr>
          <a:xfrm>
            <a:off x="1143000" y="1219200"/>
            <a:ext cx="7790688" cy="5562600"/>
          </a:xfrm>
        </p:spPr>
        <p:txBody>
          <a:bodyPr>
            <a:normAutofit/>
          </a:bodyPr>
          <a:lstStyle/>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r>
              <a:rPr lang="en-US" sz="1800" dirty="0">
                <a:effectLst/>
                <a:latin typeface="Times New Roman" panose="02020603050405020304" pitchFamily="18" charset="0"/>
                <a:ea typeface="Times New Roman" panose="02020603050405020304" pitchFamily="18" charset="0"/>
              </a:rPr>
              <a:t>                                                       Login Page</a:t>
            </a:r>
            <a:endParaRPr lang="en-IN" dirty="0"/>
          </a:p>
        </p:txBody>
      </p:sp>
      <p:pic>
        <p:nvPicPr>
          <p:cNvPr id="6" name="Picture 5">
            <a:extLst>
              <a:ext uri="{FF2B5EF4-FFF2-40B4-BE49-F238E27FC236}">
                <a16:creationId xmlns:a16="http://schemas.microsoft.com/office/drawing/2014/main" id="{934E3543-EFD6-A5CE-105C-187B742B6816}"/>
              </a:ext>
            </a:extLst>
          </p:cNvPr>
          <p:cNvPicPr>
            <a:picLocks noChangeAspect="1"/>
          </p:cNvPicPr>
          <p:nvPr/>
        </p:nvPicPr>
        <p:blipFill>
          <a:blip r:embed="rId2"/>
          <a:stretch>
            <a:fillRect/>
          </a:stretch>
        </p:blipFill>
        <p:spPr>
          <a:xfrm>
            <a:off x="1644650" y="1219200"/>
            <a:ext cx="7042150" cy="4648200"/>
          </a:xfrm>
          <a:prstGeom prst="rect">
            <a:avLst/>
          </a:prstGeom>
        </p:spPr>
      </p:pic>
    </p:spTree>
    <p:extLst>
      <p:ext uri="{BB962C8B-B14F-4D97-AF65-F5344CB8AC3E}">
        <p14:creationId xmlns:p14="http://schemas.microsoft.com/office/powerpoint/2010/main" val="33393172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638"/>
            <a:ext cx="7403592" cy="6430962"/>
          </a:xfrm>
        </p:spPr>
        <p:txBody>
          <a:bodyPr/>
          <a:lstStyle/>
          <a:p>
            <a:br>
              <a:rPr lang="en-US" sz="1800" dirty="0">
                <a:solidFill>
                  <a:schemeClr val="tx1"/>
                </a:solidFill>
                <a:effectLst/>
                <a:latin typeface="Times New Roman" panose="02020603050405020304" pitchFamily="18" charset="0"/>
                <a:ea typeface="Times New Roman" panose="02020603050405020304" pitchFamily="18" charset="0"/>
              </a:rPr>
            </a:br>
            <a:br>
              <a:rPr lang="en-US" sz="1800" dirty="0">
                <a:solidFill>
                  <a:schemeClr val="tx1"/>
                </a:solidFill>
                <a:effectLst/>
                <a:latin typeface="Times New Roman" panose="02020603050405020304" pitchFamily="18" charset="0"/>
                <a:ea typeface="Times New Roman" panose="02020603050405020304" pitchFamily="18" charset="0"/>
              </a:rPr>
            </a:br>
            <a:br>
              <a:rPr lang="en-US" sz="1800" dirty="0">
                <a:solidFill>
                  <a:schemeClr val="tx1"/>
                </a:solidFill>
                <a:effectLst/>
                <a:latin typeface="Times New Roman" panose="02020603050405020304" pitchFamily="18" charset="0"/>
                <a:ea typeface="Times New Roman" panose="02020603050405020304" pitchFamily="18" charset="0"/>
              </a:rPr>
            </a:br>
            <a:br>
              <a:rPr lang="en-US" sz="1800" dirty="0">
                <a:solidFill>
                  <a:schemeClr val="tx1"/>
                </a:solidFill>
                <a:effectLst/>
                <a:latin typeface="Times New Roman" panose="02020603050405020304" pitchFamily="18" charset="0"/>
                <a:ea typeface="Times New Roman" panose="02020603050405020304" pitchFamily="18" charset="0"/>
              </a:rPr>
            </a:br>
            <a:br>
              <a:rPr lang="en-US" sz="1800" dirty="0">
                <a:solidFill>
                  <a:schemeClr val="tx1"/>
                </a:solidFill>
                <a:effectLst/>
                <a:latin typeface="Times New Roman" panose="02020603050405020304" pitchFamily="18" charset="0"/>
                <a:ea typeface="Times New Roman" panose="02020603050405020304" pitchFamily="18" charset="0"/>
              </a:rPr>
            </a:br>
            <a:br>
              <a:rPr lang="en-US" sz="1800" dirty="0">
                <a:solidFill>
                  <a:schemeClr val="tx1"/>
                </a:solidFill>
                <a:effectLst/>
                <a:latin typeface="Times New Roman" panose="02020603050405020304" pitchFamily="18" charset="0"/>
                <a:ea typeface="Times New Roman" panose="02020603050405020304" pitchFamily="18" charset="0"/>
              </a:rPr>
            </a:br>
            <a:br>
              <a:rPr lang="en-US" sz="1800" dirty="0">
                <a:solidFill>
                  <a:schemeClr val="tx1"/>
                </a:solidFill>
                <a:effectLst/>
                <a:latin typeface="Times New Roman" panose="02020603050405020304" pitchFamily="18" charset="0"/>
                <a:ea typeface="Times New Roman" panose="02020603050405020304" pitchFamily="18" charset="0"/>
              </a:rPr>
            </a:br>
            <a:br>
              <a:rPr lang="en-US" sz="1800" dirty="0">
                <a:solidFill>
                  <a:schemeClr val="tx1"/>
                </a:solidFill>
                <a:effectLst/>
                <a:latin typeface="Times New Roman" panose="02020603050405020304" pitchFamily="18" charset="0"/>
                <a:ea typeface="Times New Roman" panose="02020603050405020304" pitchFamily="18" charset="0"/>
              </a:rPr>
            </a:br>
            <a:br>
              <a:rPr lang="en-US" sz="1800" dirty="0">
                <a:solidFill>
                  <a:schemeClr val="tx1"/>
                </a:solidFill>
                <a:effectLst/>
                <a:latin typeface="Times New Roman" panose="02020603050405020304" pitchFamily="18" charset="0"/>
                <a:ea typeface="Times New Roman" panose="02020603050405020304" pitchFamily="18" charset="0"/>
              </a:rPr>
            </a:br>
            <a:br>
              <a:rPr lang="en-US" sz="1800" dirty="0">
                <a:solidFill>
                  <a:schemeClr val="tx1"/>
                </a:solidFill>
                <a:effectLst/>
                <a:latin typeface="Times New Roman" panose="02020603050405020304" pitchFamily="18" charset="0"/>
                <a:ea typeface="Times New Roman" panose="02020603050405020304" pitchFamily="18" charset="0"/>
              </a:rPr>
            </a:br>
            <a:br>
              <a:rPr lang="en-US" sz="1800" dirty="0">
                <a:solidFill>
                  <a:schemeClr val="tx1"/>
                </a:solidFill>
                <a:effectLst/>
                <a:latin typeface="Times New Roman" panose="02020603050405020304" pitchFamily="18" charset="0"/>
                <a:ea typeface="Times New Roman" panose="02020603050405020304" pitchFamily="18" charset="0"/>
              </a:rPr>
            </a:br>
            <a:br>
              <a:rPr lang="en-US" sz="1800" dirty="0">
                <a:solidFill>
                  <a:schemeClr val="tx1"/>
                </a:solidFill>
                <a:effectLst/>
                <a:latin typeface="Times New Roman" panose="02020603050405020304" pitchFamily="18" charset="0"/>
                <a:ea typeface="Times New Roman" panose="02020603050405020304" pitchFamily="18" charset="0"/>
              </a:rPr>
            </a:br>
            <a:br>
              <a:rPr lang="en-US" sz="1800" dirty="0">
                <a:solidFill>
                  <a:schemeClr val="tx1"/>
                </a:solidFill>
                <a:effectLst/>
                <a:latin typeface="Times New Roman" panose="02020603050405020304" pitchFamily="18" charset="0"/>
                <a:ea typeface="Times New Roman" panose="02020603050405020304" pitchFamily="18" charset="0"/>
              </a:rPr>
            </a:br>
            <a:br>
              <a:rPr lang="en-US" sz="1800" dirty="0">
                <a:solidFill>
                  <a:schemeClr val="tx1"/>
                </a:solidFill>
                <a:effectLst/>
                <a:latin typeface="Times New Roman" panose="02020603050405020304" pitchFamily="18" charset="0"/>
                <a:ea typeface="Times New Roman" panose="02020603050405020304" pitchFamily="18" charset="0"/>
              </a:rPr>
            </a:br>
            <a:br>
              <a:rPr lang="en-US" sz="1800" dirty="0">
                <a:solidFill>
                  <a:schemeClr val="tx1"/>
                </a:solidFill>
                <a:effectLst/>
                <a:latin typeface="Times New Roman" panose="02020603050405020304" pitchFamily="18" charset="0"/>
                <a:ea typeface="Times New Roman" panose="02020603050405020304" pitchFamily="18" charset="0"/>
              </a:rPr>
            </a:br>
            <a:br>
              <a:rPr lang="en-US" sz="1800" dirty="0">
                <a:solidFill>
                  <a:schemeClr val="tx1"/>
                </a:solidFill>
                <a:effectLst/>
                <a:latin typeface="Times New Roman" panose="02020603050405020304" pitchFamily="18" charset="0"/>
                <a:ea typeface="Times New Roman" panose="02020603050405020304" pitchFamily="18" charset="0"/>
              </a:rPr>
            </a:br>
            <a:br>
              <a:rPr lang="en-US" sz="1800" dirty="0">
                <a:solidFill>
                  <a:schemeClr val="tx1"/>
                </a:solidFill>
                <a:effectLst/>
                <a:latin typeface="Times New Roman" panose="02020603050405020304" pitchFamily="18" charset="0"/>
                <a:ea typeface="Times New Roman" panose="02020603050405020304" pitchFamily="18" charset="0"/>
              </a:rPr>
            </a:br>
            <a:br>
              <a:rPr lang="en-US" sz="1800" dirty="0">
                <a:solidFill>
                  <a:schemeClr val="tx1"/>
                </a:solidFill>
                <a:effectLst/>
                <a:latin typeface="Times New Roman" panose="02020603050405020304" pitchFamily="18" charset="0"/>
                <a:ea typeface="Times New Roman" panose="02020603050405020304" pitchFamily="18" charset="0"/>
              </a:rPr>
            </a:br>
            <a:br>
              <a:rPr lang="en-US" sz="1800" dirty="0">
                <a:solidFill>
                  <a:schemeClr val="tx1"/>
                </a:solidFill>
                <a:effectLst/>
                <a:latin typeface="Times New Roman" panose="02020603050405020304" pitchFamily="18" charset="0"/>
                <a:ea typeface="Times New Roman" panose="02020603050405020304" pitchFamily="18" charset="0"/>
              </a:rPr>
            </a:br>
            <a:r>
              <a:rPr lang="en-US" sz="1800" dirty="0">
                <a:solidFill>
                  <a:schemeClr val="tx1"/>
                </a:solidFill>
                <a:effectLst/>
                <a:latin typeface="Times New Roman" panose="02020603050405020304" pitchFamily="18" charset="0"/>
                <a:ea typeface="Times New Roman" panose="02020603050405020304" pitchFamily="18" charset="0"/>
              </a:rPr>
              <a:t>                                        Entering Login Credentials</a:t>
            </a:r>
            <a:endParaRPr lang="en-IN" dirty="0">
              <a:solidFill>
                <a:schemeClr val="tx1"/>
              </a:solidFill>
            </a:endParaRPr>
          </a:p>
        </p:txBody>
      </p:sp>
      <p:pic>
        <p:nvPicPr>
          <p:cNvPr id="4" name="Content Placeholder 3"/>
          <p:cNvPicPr>
            <a:picLocks noGrp="1"/>
          </p:cNvPicPr>
          <p:nvPr>
            <p:ph idx="1"/>
          </p:nvPr>
        </p:nvPicPr>
        <p:blipFill>
          <a:blip r:embed="rId2"/>
          <a:stretch>
            <a:fillRect/>
          </a:stretch>
        </p:blipFill>
        <p:spPr>
          <a:xfrm>
            <a:off x="1143000" y="685800"/>
            <a:ext cx="7696200" cy="5181600"/>
          </a:xfrm>
          <a:prstGeom prst="rect">
            <a:avLst/>
          </a:prstGeom>
        </p:spPr>
      </p:pic>
    </p:spTree>
    <p:extLst>
      <p:ext uri="{BB962C8B-B14F-4D97-AF65-F5344CB8AC3E}">
        <p14:creationId xmlns:p14="http://schemas.microsoft.com/office/powerpoint/2010/main" val="16567838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sp>
        <p:nvSpPr>
          <p:cNvPr id="3" name="Content Placeholder 2"/>
          <p:cNvSpPr>
            <a:spLocks noGrp="1"/>
          </p:cNvSpPr>
          <p:nvPr>
            <p:ph idx="1"/>
          </p:nvPr>
        </p:nvSpPr>
        <p:spPr>
          <a:xfrm>
            <a:off x="1435608" y="1447800"/>
            <a:ext cx="7498080" cy="5029200"/>
          </a:xfrm>
        </p:spPr>
        <p:txBody>
          <a:bodyPr>
            <a:normAutofit lnSpcReduction="10000"/>
          </a:bodyPr>
          <a:lstStyle/>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endParaRPr lang="en-US" sz="1800" dirty="0">
              <a:effectLst/>
              <a:latin typeface="Times New Roman" panose="02020603050405020304" pitchFamily="18" charset="0"/>
              <a:ea typeface="Times New Roman" panose="02020603050405020304" pitchFamily="18" charset="0"/>
            </a:endParaRPr>
          </a:p>
          <a:p>
            <a:pPr marL="82550" indent="0">
              <a:buNone/>
            </a:pPr>
            <a:endParaRPr lang="en-US" sz="1800" dirty="0">
              <a:latin typeface="Times New Roman" panose="02020603050405020304" pitchFamily="18" charset="0"/>
              <a:ea typeface="Times New Roman" panose="02020603050405020304" pitchFamily="18" charset="0"/>
            </a:endParaRPr>
          </a:p>
          <a:p>
            <a:pPr marL="82550" indent="0">
              <a:buNone/>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Iot</a:t>
            </a:r>
            <a:r>
              <a:rPr lang="en-US" sz="1800" dirty="0">
                <a:effectLst/>
                <a:latin typeface="Times New Roman" panose="02020603050405020304" pitchFamily="18" charset="0"/>
                <a:ea typeface="Times New Roman" panose="02020603050405020304" pitchFamily="18" charset="0"/>
              </a:rPr>
              <a:t> Server Page</a:t>
            </a:r>
            <a:endParaRPr lang="en-IN" sz="1800" dirty="0">
              <a:effectLst/>
              <a:latin typeface="Times New Roman" panose="02020603050405020304" pitchFamily="18" charset="0"/>
              <a:ea typeface="Times New Roman" panose="02020603050405020304" pitchFamily="18" charset="0"/>
            </a:endParaRPr>
          </a:p>
          <a:p>
            <a:pPr marL="82550" indent="0">
              <a:buNone/>
            </a:pPr>
            <a:endParaRPr lang="en-IN" dirty="0"/>
          </a:p>
        </p:txBody>
      </p:sp>
      <p:pic>
        <p:nvPicPr>
          <p:cNvPr id="4" name="Picture 3"/>
          <p:cNvPicPr/>
          <p:nvPr/>
        </p:nvPicPr>
        <p:blipFill>
          <a:blip r:embed="rId2"/>
          <a:stretch>
            <a:fillRect/>
          </a:stretch>
        </p:blipFill>
        <p:spPr>
          <a:xfrm>
            <a:off x="1435608" y="381000"/>
            <a:ext cx="7498080" cy="5334000"/>
          </a:xfrm>
          <a:prstGeom prst="rect">
            <a:avLst/>
          </a:prstGeom>
        </p:spPr>
      </p:pic>
    </p:spTree>
    <p:extLst>
      <p:ext uri="{BB962C8B-B14F-4D97-AF65-F5344CB8AC3E}">
        <p14:creationId xmlns:p14="http://schemas.microsoft.com/office/powerpoint/2010/main" val="38709142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5" name="Title 1"/>
          <p:cNvSpPr>
            <a:spLocks noGrp="1"/>
          </p:cNvSpPr>
          <p:nvPr>
            <p:ph type="title"/>
          </p:nvPr>
        </p:nvSpPr>
        <p:spPr>
          <a:xfrm>
            <a:off x="1090534" y="22485"/>
            <a:ext cx="7498080" cy="1143000"/>
          </a:xfrm>
        </p:spPr>
        <p:txBody>
          <a:bodyPr/>
          <a:lstStyle/>
          <a:p>
            <a:r>
              <a:rPr lang="en-US" sz="3600" b="1" dirty="0">
                <a:latin typeface="Times New Roman" panose="02020603050405020304" pitchFamily="18" charset="0"/>
                <a:cs typeface="Times New Roman" panose="02020603050405020304" pitchFamily="18" charset="0"/>
              </a:rPr>
              <a:t>EXISTING SYSTEM</a:t>
            </a:r>
          </a:p>
        </p:txBody>
      </p:sp>
      <p:sp>
        <p:nvSpPr>
          <p:cNvPr id="3" name="TextBox 2">
            <a:extLst>
              <a:ext uri="{FF2B5EF4-FFF2-40B4-BE49-F238E27FC236}">
                <a16:creationId xmlns:a16="http://schemas.microsoft.com/office/drawing/2014/main" id="{407CA223-8626-B48A-6E15-62DD28FC15B9}"/>
              </a:ext>
            </a:extLst>
          </p:cNvPr>
          <p:cNvSpPr txBox="1"/>
          <p:nvPr/>
        </p:nvSpPr>
        <p:spPr>
          <a:xfrm>
            <a:off x="1090534" y="835598"/>
            <a:ext cx="7498080" cy="6038641"/>
          </a:xfrm>
          <a:prstGeom prst="rect">
            <a:avLst/>
          </a:prstGeom>
          <a:noFill/>
        </p:spPr>
        <p:txBody>
          <a:bodyPr wrap="square" rtlCol="0">
            <a:spAutoFit/>
          </a:bodyPr>
          <a:lstStyle/>
          <a:p>
            <a:pPr marL="285750" indent="-285750" algn="just">
              <a:lnSpc>
                <a:spcPct val="150000"/>
              </a:lnSpc>
              <a:buClr>
                <a:srgbClr val="4E6EF8"/>
              </a:buClr>
              <a:buFont typeface="Wingdings" panose="05000000000000000000" pitchFamily="2" charset="2"/>
              <a:buChar char="Ø"/>
            </a:pPr>
            <a:r>
              <a:rPr lang="en-US" sz="2000" dirty="0">
                <a:solidFill>
                  <a:srgbClr val="000000"/>
                </a:solidFill>
                <a:latin typeface="Times New Roman" panose="02020603050405020304" pitchFamily="18" charset="0"/>
                <a:cs typeface="Times New Roman" panose="02020603050405020304" pitchFamily="18" charset="0"/>
              </a:rPr>
              <a:t>Floor vibration based fall detection</a:t>
            </a:r>
            <a:r>
              <a:rPr lang="en-US" sz="2000" dirty="0">
                <a:solidFill>
                  <a:srgbClr val="1C1D1E"/>
                </a:solidFill>
                <a:latin typeface="Times New Roman" panose="02020603050405020304" pitchFamily="18" charset="0"/>
                <a:cs typeface="Times New Roman" panose="02020603050405020304" pitchFamily="18" charset="0"/>
              </a:rPr>
              <a:t> </a:t>
            </a:r>
            <a:r>
              <a:rPr lang="en-US" sz="2000" b="0" i="0" dirty="0">
                <a:solidFill>
                  <a:srgbClr val="1C1D1E"/>
                </a:solidFill>
                <a:effectLst/>
                <a:latin typeface="Times New Roman" panose="02020603050405020304" pitchFamily="18" charset="0"/>
                <a:cs typeface="Times New Roman" panose="02020603050405020304" pitchFamily="18" charset="0"/>
              </a:rPr>
              <a:t>system consists of vibration-based floor detectors, using a piezoelectric sensor fixed to the floor surface of a room by means of a mass and spring arrangement. </a:t>
            </a:r>
          </a:p>
          <a:p>
            <a:pPr marL="285750" indent="-285750" algn="just">
              <a:lnSpc>
                <a:spcPct val="150000"/>
              </a:lnSpc>
              <a:buClr>
                <a:srgbClr val="4E6EF8"/>
              </a:buClr>
              <a:buFont typeface="Wingdings" panose="05000000000000000000" pitchFamily="2" charset="2"/>
              <a:buChar char="Ø"/>
            </a:pPr>
            <a:r>
              <a:rPr lang="en-US" sz="2000" dirty="0">
                <a:solidFill>
                  <a:srgbClr val="1C1D1E"/>
                </a:solidFill>
                <a:latin typeface="Times New Roman" panose="02020603050405020304" pitchFamily="18" charset="0"/>
                <a:cs typeface="Times New Roman" panose="02020603050405020304" pitchFamily="18" charset="0"/>
              </a:rPr>
              <a:t>Visual based fall detection</a:t>
            </a:r>
            <a:r>
              <a:rPr lang="en-US" sz="2000" b="0" i="0" dirty="0">
                <a:solidFill>
                  <a:srgbClr val="1C1D1E"/>
                </a:solidFill>
                <a:effectLst/>
                <a:latin typeface="Times New Roman" panose="02020603050405020304" pitchFamily="18" charset="0"/>
                <a:cs typeface="Times New Roman" panose="02020603050405020304" pitchFamily="18" charset="0"/>
              </a:rPr>
              <a:t> system uses vision-based approach and multivariate exponentially weighted moving average (MEWMA) scheme to detect a fall. The user is monitored through installed cameras and a fall or not fall decision is made based on four major steps of the algorithm.</a:t>
            </a:r>
          </a:p>
          <a:p>
            <a:pPr marL="285750" indent="-285750" algn="just">
              <a:lnSpc>
                <a:spcPct val="150000"/>
              </a:lnSpc>
              <a:buClr>
                <a:srgbClr val="4E6EF8"/>
              </a:buClr>
              <a:buFont typeface="Wingdings" panose="05000000000000000000" pitchFamily="2" charset="2"/>
              <a:buChar char="Ø"/>
            </a:pPr>
            <a:r>
              <a:rPr lang="en-US" sz="2000" b="0" i="0" dirty="0">
                <a:solidFill>
                  <a:srgbClr val="1C1D1E"/>
                </a:solidFill>
                <a:effectLst/>
                <a:latin typeface="Times New Roman" panose="02020603050405020304" pitchFamily="18" charset="0"/>
                <a:cs typeface="Times New Roman" panose="02020603050405020304" pitchFamily="18" charset="0"/>
              </a:rPr>
              <a:t>Smar</a:t>
            </a:r>
            <a:r>
              <a:rPr lang="en-US" sz="2000" dirty="0">
                <a:solidFill>
                  <a:srgbClr val="1C1D1E"/>
                </a:solidFill>
                <a:latin typeface="Times New Roman" panose="02020603050405020304" pitchFamily="18" charset="0"/>
                <a:cs typeface="Times New Roman" panose="02020603050405020304" pitchFamily="18" charset="0"/>
              </a:rPr>
              <a:t>t textile based fall detection </a:t>
            </a:r>
            <a:r>
              <a:rPr lang="en-US" sz="2000" b="0" i="0" dirty="0">
                <a:solidFill>
                  <a:srgbClr val="1C1D1E"/>
                </a:solidFill>
                <a:effectLst/>
                <a:latin typeface="Times New Roman" panose="02020603050405020304" pitchFamily="18" charset="0"/>
                <a:cs typeface="Times New Roman" panose="02020603050405020304" pitchFamily="18" charset="0"/>
              </a:rPr>
              <a:t>system uses the smart textile by </a:t>
            </a:r>
            <a:r>
              <a:rPr lang="en-US" sz="2000" b="0" i="0" dirty="0" err="1">
                <a:solidFill>
                  <a:srgbClr val="1C1D1E"/>
                </a:solidFill>
                <a:effectLst/>
                <a:latin typeface="Times New Roman" panose="02020603050405020304" pitchFamily="18" charset="0"/>
                <a:cs typeface="Times New Roman" panose="02020603050405020304" pitchFamily="18" charset="0"/>
              </a:rPr>
              <a:t>Hexoskin</a:t>
            </a:r>
            <a:r>
              <a:rPr lang="en-US" sz="2000" b="0" i="0" dirty="0">
                <a:solidFill>
                  <a:srgbClr val="1C1D1E"/>
                </a:solidFill>
                <a:effectLst/>
                <a:latin typeface="Times New Roman" panose="02020603050405020304" pitchFamily="18" charset="0"/>
                <a:cs typeface="Times New Roman" panose="02020603050405020304" pitchFamily="18" charset="0"/>
              </a:rPr>
              <a:t>, </a:t>
            </a:r>
            <a:r>
              <a:rPr lang="en-US" sz="2000" b="0" i="0" dirty="0" err="1">
                <a:solidFill>
                  <a:srgbClr val="1C1D1E"/>
                </a:solidFill>
                <a:effectLst/>
                <a:latin typeface="Times New Roman" panose="02020603050405020304" pitchFamily="18" charset="0"/>
                <a:cs typeface="Times New Roman" panose="02020603050405020304" pitchFamily="18" charset="0"/>
              </a:rPr>
              <a:t>Carré</a:t>
            </a:r>
            <a:r>
              <a:rPr lang="en-US" sz="2000" b="0" i="0" dirty="0">
                <a:solidFill>
                  <a:srgbClr val="1C1D1E"/>
                </a:solidFill>
                <a:effectLst/>
                <a:latin typeface="Times New Roman" panose="02020603050405020304" pitchFamily="18" charset="0"/>
                <a:cs typeface="Times New Roman" panose="02020603050405020304" pitchFamily="18" charset="0"/>
              </a:rPr>
              <a:t> technology, which enables real-time remote monitoring of 3D acceleration data using three-axis sensors, cardiac activity, and respiratory activity on smartphones and tablets using Bluetooth</a:t>
            </a:r>
            <a:r>
              <a:rPr lang="en-US" b="0" i="0" dirty="0">
                <a:solidFill>
                  <a:srgbClr val="1C1D1E"/>
                </a:solidFill>
                <a:effectLst/>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FUTURE ENHANCEMENTS</a:t>
            </a:r>
          </a:p>
        </p:txBody>
      </p:sp>
      <p:sp>
        <p:nvSpPr>
          <p:cNvPr id="3" name="Content Placeholder 2"/>
          <p:cNvSpPr>
            <a:spLocks noGrp="1"/>
          </p:cNvSpPr>
          <p:nvPr>
            <p:ph idx="1"/>
          </p:nvPr>
        </p:nvSpPr>
        <p:spPr>
          <a:xfrm>
            <a:off x="1435608" y="1219200"/>
            <a:ext cx="7498080" cy="5364162"/>
          </a:xfrm>
        </p:spPr>
        <p:txBody>
          <a:bodyPr>
            <a:normAutofit fontScale="92500"/>
          </a:bodyPr>
          <a:lstStyle/>
          <a:p>
            <a:pPr>
              <a:lnSpc>
                <a:spcPct val="150000"/>
              </a:lnSpc>
            </a:pPr>
            <a:r>
              <a:rPr lang="en-US" sz="2000" dirty="0">
                <a:latin typeface="Times New Roman" panose="02020603050405020304" pitchFamily="18" charset="0"/>
                <a:cs typeface="Times New Roman" panose="02020603050405020304" pitchFamily="18" charset="0"/>
              </a:rPr>
              <a:t>Manufacturers of fall Detection systems are integrating cutting-edge technologies into their devices such as GPS and Mobile Communication.</a:t>
            </a:r>
          </a:p>
          <a:p>
            <a:pPr>
              <a:lnSpc>
                <a:spcPct val="150000"/>
              </a:lnSpc>
            </a:pPr>
            <a:r>
              <a:rPr lang="en-US" sz="2000" dirty="0">
                <a:latin typeface="Times New Roman" panose="02020603050405020304" pitchFamily="18" charset="0"/>
                <a:cs typeface="Times New Roman" panose="02020603050405020304" pitchFamily="18" charset="0"/>
              </a:rPr>
              <a:t>Furthermore, advancements in machine learning and Artificial Intelligence have expanded significantly in recent years, opening up a multitude of opportunities for Fall Detection System manufacturers to include products based on these technologies in their Product range.</a:t>
            </a:r>
          </a:p>
          <a:p>
            <a:pPr>
              <a:lnSpc>
                <a:spcPct val="150000"/>
              </a:lnSpc>
            </a:pPr>
            <a:r>
              <a:rPr lang="en-US" sz="2000" dirty="0">
                <a:latin typeface="Times New Roman" panose="02020603050405020304" pitchFamily="18" charset="0"/>
                <a:cs typeface="Times New Roman" panose="02020603050405020304" pitchFamily="18" charset="0"/>
              </a:rPr>
              <a:t>Experts are working to improve AI and ML techniques because it provides improved Fall Detection rates, better </a:t>
            </a:r>
            <a:r>
              <a:rPr lang="en-US" sz="2000" dirty="0" err="1">
                <a:latin typeface="Times New Roman" panose="02020603050405020304" pitchFamily="18" charset="0"/>
                <a:cs typeface="Times New Roman" panose="02020603050405020304" pitchFamily="18" charset="0"/>
              </a:rPr>
              <a:t>monitoring.In</a:t>
            </a:r>
            <a:r>
              <a:rPr lang="en-US" sz="2000" dirty="0">
                <a:latin typeface="Times New Roman" panose="02020603050405020304" pitchFamily="18" charset="0"/>
                <a:cs typeface="Times New Roman" panose="02020603050405020304" pitchFamily="18" charset="0"/>
              </a:rPr>
              <a:t> the near future, technological advancements are expected to fuel the growth of Fall Detection System.</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89568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15240"/>
            <a:ext cx="7574280" cy="1280160"/>
          </a:xfrm>
        </p:spPr>
        <p:txBody>
          <a:bodyPr/>
          <a:lstStyle/>
          <a:p>
            <a:r>
              <a:rPr lang="en-IN" dirty="0"/>
              <a:t>REFERENCES</a:t>
            </a:r>
          </a:p>
        </p:txBody>
      </p:sp>
      <p:sp>
        <p:nvSpPr>
          <p:cNvPr id="3" name="Content Placeholder 2"/>
          <p:cNvSpPr>
            <a:spLocks noGrp="1"/>
          </p:cNvSpPr>
          <p:nvPr>
            <p:ph idx="1"/>
          </p:nvPr>
        </p:nvSpPr>
        <p:spPr>
          <a:xfrm>
            <a:off x="1295400" y="1066800"/>
            <a:ext cx="7498080" cy="5562600"/>
          </a:xfrm>
        </p:spPr>
        <p:txBody>
          <a:bodyPr>
            <a:noAutofit/>
          </a:bodyPr>
          <a:lstStyle/>
          <a:p>
            <a:r>
              <a:rPr lang="en-US" sz="2000" dirty="0">
                <a:latin typeface="Times New Roman" panose="02020603050405020304" pitchFamily="18" charset="0"/>
                <a:cs typeface="Times New Roman" panose="02020603050405020304" pitchFamily="18" charset="0"/>
              </a:rPr>
              <a:t>[1] Hwang, J.Y., Kang, J.M., Jang, Y.W., Kim, H.C.: Development of novel algorithm and real time monitoring ambulatory system using Bluetooth module for fall detection in the elderly. In: Engineering in Medicine and Biology Society, IEMBS 2004, 26th Annual International Conference of the IEEE, vol. 1, pp. 2204–2207, September 2004 </a:t>
            </a:r>
          </a:p>
          <a:p>
            <a:pPr marL="82550" indent="0">
              <a:buNone/>
            </a:pPr>
            <a:endParaRPr lang="en-IN"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[2]2. B. </a:t>
            </a:r>
            <a:r>
              <a:rPr lang="en-US" sz="2000" dirty="0" err="1">
                <a:latin typeface="Times New Roman" panose="02020603050405020304" pitchFamily="18" charset="0"/>
                <a:cs typeface="Times New Roman" panose="02020603050405020304" pitchFamily="18" charset="0"/>
              </a:rPr>
              <a:t>Najafi</a:t>
            </a:r>
            <a:r>
              <a:rPr lang="en-US" sz="2000" dirty="0">
                <a:latin typeface="Times New Roman" panose="02020603050405020304" pitchFamily="18" charset="0"/>
                <a:cs typeface="Times New Roman" panose="02020603050405020304" pitchFamily="18" charset="0"/>
              </a:rPr>
              <a:t>, K. </a:t>
            </a:r>
            <a:r>
              <a:rPr lang="en-US" sz="2000" dirty="0" err="1">
                <a:latin typeface="Times New Roman" panose="02020603050405020304" pitchFamily="18" charset="0"/>
                <a:cs typeface="Times New Roman" panose="02020603050405020304" pitchFamily="18" charset="0"/>
              </a:rPr>
              <a:t>Aminian</a:t>
            </a:r>
            <a:r>
              <a:rPr lang="en-US" sz="2000" dirty="0">
                <a:latin typeface="Times New Roman" panose="02020603050405020304" pitchFamily="18" charset="0"/>
                <a:cs typeface="Times New Roman" panose="02020603050405020304" pitchFamily="18" charset="0"/>
              </a:rPr>
              <a:t>, F. </a:t>
            </a:r>
            <a:r>
              <a:rPr lang="en-US" sz="2000" dirty="0" err="1">
                <a:latin typeface="Times New Roman" panose="02020603050405020304" pitchFamily="18" charset="0"/>
                <a:cs typeface="Times New Roman" panose="02020603050405020304" pitchFamily="18" charset="0"/>
              </a:rPr>
              <a:t>Loew</a:t>
            </a:r>
            <a:r>
              <a:rPr lang="en-US" sz="2000" dirty="0">
                <a:latin typeface="Times New Roman" panose="02020603050405020304" pitchFamily="18" charset="0"/>
                <a:cs typeface="Times New Roman" panose="02020603050405020304" pitchFamily="18" charset="0"/>
              </a:rPr>
              <a:t>, Y. Blanc and P. A. Robert, "Measurement of stand-sit and sit-and transitions using a miniature gyroscope and its application in fall risk evaluation in the elderly", IEEE Trans. Biomed. Eng., vol. 49, no. 8, pp. 843-851, 2002.</a:t>
            </a:r>
          </a:p>
          <a:p>
            <a:pPr marL="82550" indent="0">
              <a:buNone/>
            </a:pPr>
            <a:endParaRPr lang="en-IN"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[3]. National Institute </a:t>
            </a:r>
            <a:r>
              <a:rPr lang="en-US" sz="2000" dirty="0" err="1">
                <a:latin typeface="Times New Roman" panose="02020603050405020304" pitchFamily="18" charset="0"/>
                <a:cs typeface="Times New Roman" panose="02020603050405020304" pitchFamily="18" charset="0"/>
              </a:rPr>
              <a:t>ofNursing</a:t>
            </a:r>
            <a:r>
              <a:rPr lang="en-US" sz="2000" dirty="0">
                <a:latin typeface="Times New Roman" panose="02020603050405020304" pitchFamily="18" charset="0"/>
                <a:cs typeface="Times New Roman" panose="02020603050405020304" pitchFamily="18" charset="0"/>
              </a:rPr>
              <a:t> Research, Informal Caregiving Research for Chronic Conditions RFA, (2001). </a:t>
            </a:r>
          </a:p>
          <a:p>
            <a:pPr marL="82550" indent="0">
              <a:buNone/>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334578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5" name="Title 1"/>
          <p:cNvSpPr>
            <a:spLocks noGrp="1"/>
          </p:cNvSpPr>
          <p:nvPr>
            <p:ph type="ctrTitle"/>
          </p:nvPr>
        </p:nvSpPr>
        <p:spPr>
          <a:xfrm>
            <a:off x="1432560" y="198120"/>
            <a:ext cx="7406640" cy="777875"/>
          </a:xfrm>
        </p:spPr>
        <p:txBody>
          <a:bodyPr/>
          <a:lstStyle/>
          <a:p>
            <a:r>
              <a:rPr lang="en-US" sz="3600" b="1" dirty="0">
                <a:latin typeface="Times New Roman" panose="02020603050405020304" pitchFamily="18" charset="0"/>
                <a:cs typeface="Times New Roman" panose="02020603050405020304" pitchFamily="18" charset="0"/>
              </a:rPr>
              <a:t>CONCLUSION</a:t>
            </a:r>
          </a:p>
        </p:txBody>
      </p:sp>
      <p:sp>
        <p:nvSpPr>
          <p:cNvPr id="1048636" name="Subtitle 2"/>
          <p:cNvSpPr>
            <a:spLocks noGrp="1"/>
          </p:cNvSpPr>
          <p:nvPr>
            <p:ph type="subTitle" idx="1"/>
          </p:nvPr>
        </p:nvSpPr>
        <p:spPr>
          <a:xfrm>
            <a:off x="1432560" y="1114425"/>
            <a:ext cx="7406640" cy="5015865"/>
          </a:xfrm>
        </p:spPr>
        <p:txBody>
          <a:bodyPr>
            <a:noAutofit/>
          </a:bodyPr>
          <a:lstStyle/>
          <a:p>
            <a:pPr marL="313055" indent="-285750" algn="just">
              <a:lnSpc>
                <a:spcPct val="150000"/>
              </a:lnSpc>
              <a:buFont typeface="Wingdings" panose="05000000000000000000" charset="0"/>
              <a:buChar char="Ø"/>
            </a:pPr>
            <a:r>
              <a:rPr lang="en-US" sz="2000" dirty="0">
                <a:latin typeface="Times New Roman" panose="02020603050405020304" pitchFamily="18" charset="0"/>
                <a:cs typeface="Times New Roman" panose="02020603050405020304" pitchFamily="18" charset="0"/>
              </a:rPr>
              <a:t>As fall detection is considered to be the major challenge in domains like health care, especially in the cases of elder people, fall detection system has been developed based on IOT using MEMS .</a:t>
            </a:r>
          </a:p>
          <a:p>
            <a:pPr marL="313055" indent="-285750" algn="just">
              <a:lnSpc>
                <a:spcPct val="150000"/>
              </a:lnSpc>
              <a:buFont typeface="Wingdings" panose="05000000000000000000" charset="0"/>
              <a:buChar char="Ø"/>
            </a:pPr>
            <a:r>
              <a:rPr lang="en-US" sz="2000" dirty="0">
                <a:latin typeface="Times New Roman" panose="02020603050405020304" pitchFamily="18" charset="0"/>
                <a:cs typeface="Times New Roman" panose="02020603050405020304" pitchFamily="18" charset="0"/>
              </a:rPr>
              <a:t>The system is capable of continuous monitoring of the human body movement and these kinds of detection method uses some threshold value which is set with controller to detect a fall. Once the acceleration crosses the threshold value, the fall is detected and an alarm is generated. </a:t>
            </a:r>
          </a:p>
          <a:p>
            <a:pPr marL="313055" indent="-285750" algn="just">
              <a:lnSpc>
                <a:spcPct val="150000"/>
              </a:lnSpc>
              <a:buFont typeface="Wingdings" panose="05000000000000000000" charset="0"/>
              <a:buChar char="Ø"/>
            </a:pPr>
            <a:r>
              <a:rPr lang="en-US" sz="2000" dirty="0">
                <a:latin typeface="Times New Roman" panose="02020603050405020304" pitchFamily="18" charset="0"/>
                <a:cs typeface="Times New Roman" panose="02020603050405020304" pitchFamily="18" charset="0"/>
              </a:rPr>
              <a:t>The system consumes less power and has more efficient. This system is suitable for indoor as well as outdoor fall detection since both software as well as hardware are suitable for this purpose. </a:t>
            </a:r>
          </a:p>
          <a:p>
            <a:pPr marL="313055" indent="-285750" algn="just">
              <a:lnSpc>
                <a:spcPct val="150000"/>
              </a:lnSpc>
              <a:buFont typeface="Wingdings" panose="05000000000000000000" charset="0"/>
              <a:buChar char="Ø"/>
            </a:pPr>
            <a:endParaRPr lang="en-US" sz="1800" dirty="0">
              <a:latin typeface="Times New Roman" panose="02020603050405020304" pitchFamily="18" charset="0"/>
              <a:cs typeface="Times New Roman" panose="02020603050405020304" pitchFamily="18" charset="0"/>
            </a:endParaRPr>
          </a:p>
        </p:txBody>
      </p:sp>
      <p:sp>
        <p:nvSpPr>
          <p:cNvPr id="2" name="Text Box 1"/>
          <p:cNvSpPr txBox="1"/>
          <p:nvPr/>
        </p:nvSpPr>
        <p:spPr>
          <a:xfrm>
            <a:off x="3797300" y="653415"/>
            <a:ext cx="309880" cy="368300"/>
          </a:xfrm>
          <a:prstGeom prst="rect">
            <a:avLst/>
          </a:prstGeom>
          <a:noFill/>
        </p:spPr>
        <p:txBody>
          <a:bodyPr wrap="none" rtlCol="0">
            <a:spAutoFit/>
          </a:bodyPr>
          <a:lstStyle/>
          <a:p>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00DA4-D635-4997-6F42-A2266030D003}"/>
              </a:ext>
            </a:extLst>
          </p:cNvPr>
          <p:cNvSpPr>
            <a:spLocks noGrp="1"/>
          </p:cNvSpPr>
          <p:nvPr>
            <p:ph type="title"/>
          </p:nvPr>
        </p:nvSpPr>
        <p:spPr>
          <a:xfrm>
            <a:off x="1295400" y="274320"/>
            <a:ext cx="7638288" cy="6431280"/>
          </a:xfrm>
        </p:spPr>
        <p:txBody>
          <a:bodyPr>
            <a:normAutofit/>
          </a:bodyPr>
          <a:lstStyle/>
          <a:p>
            <a:pPr algn="ctr"/>
            <a:r>
              <a:rPr lang="en-US" sz="4600" dirty="0">
                <a:latin typeface="Algerian" panose="04020705040A02060702" pitchFamily="82" charset="0"/>
              </a:rPr>
              <a:t>THANKYOU</a:t>
            </a:r>
            <a:endParaRPr lang="en-IN" sz="4600" dirty="0">
              <a:latin typeface="Algerian" panose="04020705040A02060702" pitchFamily="82" charset="0"/>
            </a:endParaRPr>
          </a:p>
        </p:txBody>
      </p:sp>
    </p:spTree>
    <p:extLst>
      <p:ext uri="{BB962C8B-B14F-4D97-AF65-F5344CB8AC3E}">
        <p14:creationId xmlns:p14="http://schemas.microsoft.com/office/powerpoint/2010/main" val="3153639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7" name="Title 1"/>
          <p:cNvSpPr>
            <a:spLocks noGrp="1"/>
          </p:cNvSpPr>
          <p:nvPr>
            <p:ph type="title"/>
          </p:nvPr>
        </p:nvSpPr>
        <p:spPr/>
        <p:txBody>
          <a:bodyPr>
            <a:normAutofit/>
          </a:bodyPr>
          <a:lstStyle/>
          <a:p>
            <a:r>
              <a:rPr lang="en-US" sz="3600" b="1" dirty="0">
                <a:latin typeface="Times New Roman" panose="02020603050405020304" pitchFamily="18" charset="0"/>
                <a:cs typeface="Times New Roman" panose="02020603050405020304" pitchFamily="18" charset="0"/>
              </a:rPr>
              <a:t>DISADVANTAGES </a:t>
            </a:r>
          </a:p>
        </p:txBody>
      </p:sp>
      <p:sp>
        <p:nvSpPr>
          <p:cNvPr id="1048608" name="Text Box 2"/>
          <p:cNvSpPr txBox="1"/>
          <p:nvPr/>
        </p:nvSpPr>
        <p:spPr>
          <a:xfrm>
            <a:off x="1828165" y="1724025"/>
            <a:ext cx="6553835" cy="1422890"/>
          </a:xfrm>
          <a:prstGeom prst="rect">
            <a:avLst/>
          </a:prstGeom>
          <a:noFill/>
        </p:spPr>
        <p:txBody>
          <a:bodyPr wrap="square" rtlCol="0">
            <a:spAutoFit/>
          </a:bodyPr>
          <a:lstStyle/>
          <a:p>
            <a:pPr marL="342900" indent="-342900" algn="just">
              <a:lnSpc>
                <a:spcPct val="150000"/>
              </a:lnSpc>
              <a:buClr>
                <a:srgbClr val="4E6EF8"/>
              </a:buCl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High false alarm rate due to frequent hand movement. </a:t>
            </a:r>
          </a:p>
          <a:p>
            <a:pPr marL="342900" indent="-342900" algn="just">
              <a:lnSpc>
                <a:spcPct val="150000"/>
              </a:lnSpc>
              <a:buClr>
                <a:srgbClr val="4E6EF8"/>
              </a:buCl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Device is unable to detect a user falling against a wall and falling end in sitting position.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9" name="Title 1"/>
          <p:cNvSpPr>
            <a:spLocks noGrp="1"/>
          </p:cNvSpPr>
          <p:nvPr>
            <p:ph type="title"/>
          </p:nvPr>
        </p:nvSpPr>
        <p:spPr>
          <a:xfrm>
            <a:off x="1066800" y="21236"/>
            <a:ext cx="7498080" cy="1143000"/>
          </a:xfrm>
        </p:spPr>
        <p:txBody>
          <a:bodyPr/>
          <a:lstStyle/>
          <a:p>
            <a:r>
              <a:rPr lang="en-US" sz="3600" b="1" dirty="0">
                <a:latin typeface="Times New Roman" panose="02020603050405020304" pitchFamily="18" charset="0"/>
                <a:cs typeface="Times New Roman" panose="02020603050405020304" pitchFamily="18" charset="0"/>
              </a:rPr>
              <a:t>PROPOSED SYSTEM</a:t>
            </a:r>
          </a:p>
        </p:txBody>
      </p:sp>
      <p:sp>
        <p:nvSpPr>
          <p:cNvPr id="1048610" name="Text Box 2"/>
          <p:cNvSpPr txBox="1"/>
          <p:nvPr/>
        </p:nvSpPr>
        <p:spPr>
          <a:xfrm>
            <a:off x="1066800" y="914400"/>
            <a:ext cx="8001000" cy="5444054"/>
          </a:xfrm>
          <a:prstGeom prst="rect">
            <a:avLst/>
          </a:prstGeom>
          <a:noFill/>
        </p:spPr>
        <p:txBody>
          <a:bodyPr wrap="square" rtlCol="0">
            <a:spAutoFit/>
          </a:bodyPr>
          <a:lstStyle/>
          <a:p>
            <a:pPr marL="285750" indent="-285750" algn="just">
              <a:lnSpc>
                <a:spcPct val="150000"/>
              </a:lnSpc>
              <a:buClr>
                <a:srgbClr val="4E6EF8"/>
              </a:buClr>
              <a:buFont typeface="Wingdings" panose="05000000000000000000" charset="0"/>
              <a:buChar char="Ø"/>
            </a:pPr>
            <a:r>
              <a:rPr lang="en-US" dirty="0">
                <a:latin typeface="Times New Roman" panose="02020603050405020304" pitchFamily="18" charset="0"/>
                <a:cs typeface="Times New Roman" panose="02020603050405020304" pitchFamily="18" charset="0"/>
              </a:rPr>
              <a:t>This system provides an alert to the care takers or other people about the fall occurrence of the elderly people or person who needs to be monitored.</a:t>
            </a:r>
          </a:p>
          <a:p>
            <a:pPr marL="285750" indent="-285750" algn="just">
              <a:lnSpc>
                <a:spcPct val="150000"/>
              </a:lnSpc>
              <a:buClr>
                <a:srgbClr val="4E6EF8"/>
              </a:buClr>
              <a:buFont typeface="Wingdings" panose="05000000000000000000" charset="0"/>
              <a:buChar char="Ø"/>
            </a:pPr>
            <a:r>
              <a:rPr lang="en-US" dirty="0">
                <a:latin typeface="Times New Roman" panose="02020603050405020304" pitchFamily="18" charset="0"/>
                <a:cs typeface="Times New Roman" panose="02020603050405020304" pitchFamily="18" charset="0"/>
              </a:rPr>
              <a:t>Here micro controller is known as the heart of the entire system. In this system an MEMS Accelerometer is used, which will detect the fall of elderly person. The Accelerometer is able to measure the static acceleration and dynamic acceleration of gravity in sensing applications and shock or vibration respectively.</a:t>
            </a:r>
          </a:p>
          <a:p>
            <a:pPr marL="285750" indent="-285750" algn="just">
              <a:lnSpc>
                <a:spcPct val="150000"/>
              </a:lnSpc>
              <a:buClr>
                <a:srgbClr val="4E6EF8"/>
              </a:buClr>
              <a:buFont typeface="Wingdings" panose="05000000000000000000" charset="0"/>
              <a:buChar char="Ø"/>
            </a:pPr>
            <a:r>
              <a:rPr lang="en-US" dirty="0">
                <a:latin typeface="Times New Roman" panose="02020603050405020304" pitchFamily="18" charset="0"/>
                <a:cs typeface="Times New Roman" panose="02020603050405020304" pitchFamily="18" charset="0"/>
              </a:rPr>
              <a:t>Here we have used the ADXL335 which is a 3-axis accelerometer sensor which has analog output with ±3g measurement range. It also has predetermined threshold axis values. If the acceleration of the body condition exceeds the threshold value, the system will recognize the fall condition.</a:t>
            </a:r>
          </a:p>
          <a:p>
            <a:pPr marL="285750" indent="-285750" algn="just">
              <a:lnSpc>
                <a:spcPct val="150000"/>
              </a:lnSpc>
              <a:buClr>
                <a:srgbClr val="4E6EF8"/>
              </a:buClr>
              <a:buFont typeface="Wingdings" panose="05000000000000000000" charset="0"/>
              <a:buChar char="Ø"/>
            </a:pPr>
            <a:r>
              <a:rPr lang="en-US" dirty="0">
                <a:latin typeface="Times New Roman" panose="02020603050405020304" pitchFamily="18" charset="0"/>
                <a:cs typeface="Times New Roman" panose="02020603050405020304" pitchFamily="18" charset="0"/>
              </a:rPr>
              <a:t>On detecting the fall of the person, an intimation message can be sent through IOT module implemented with controller. Once the system is implemented, the care taker will get the user name and password for IOT data access.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1" name="Title 1"/>
          <p:cNvSpPr>
            <a:spLocks noGrp="1"/>
          </p:cNvSpPr>
          <p:nvPr>
            <p:ph type="ctrTitle"/>
          </p:nvPr>
        </p:nvSpPr>
        <p:spPr>
          <a:xfrm>
            <a:off x="1219200" y="685800"/>
            <a:ext cx="7406640" cy="1029335"/>
          </a:xfrm>
        </p:spPr>
        <p:txBody>
          <a:bodyPr>
            <a:normAutofit/>
          </a:bodyPr>
          <a:lstStyle/>
          <a:p>
            <a:r>
              <a:rPr lang="en-US" sz="3600" b="1" dirty="0">
                <a:effectLst/>
                <a:latin typeface="Times New Roman" panose="02020603050405020304" pitchFamily="18" charset="0"/>
                <a:cs typeface="Times New Roman" panose="02020603050405020304" pitchFamily="18" charset="0"/>
              </a:rPr>
              <a:t>ADVANTAGES</a:t>
            </a:r>
            <a:endParaRPr lang="en-US" sz="3600" b="1" dirty="0">
              <a:latin typeface="Times New Roman" panose="02020603050405020304" pitchFamily="18" charset="0"/>
              <a:cs typeface="Times New Roman" panose="02020603050405020304" pitchFamily="18" charset="0"/>
            </a:endParaRPr>
          </a:p>
        </p:txBody>
      </p:sp>
      <p:sp>
        <p:nvSpPr>
          <p:cNvPr id="1048612" name="Subtitle 2"/>
          <p:cNvSpPr>
            <a:spLocks noGrp="1"/>
          </p:cNvSpPr>
          <p:nvPr>
            <p:ph type="subTitle" idx="1"/>
          </p:nvPr>
        </p:nvSpPr>
        <p:spPr>
          <a:xfrm>
            <a:off x="1432560" y="2209800"/>
            <a:ext cx="7406640" cy="2895600"/>
          </a:xfrm>
        </p:spPr>
        <p:txBody>
          <a:bodyPr>
            <a:normAutofit fontScale="97500"/>
          </a:bodyPr>
          <a:lstStyle/>
          <a:p>
            <a:pPr marL="313055" indent="-285750" algn="just">
              <a:lnSpc>
                <a:spcPct val="150000"/>
              </a:lnSpc>
              <a:buFont typeface="Wingdings" panose="05000000000000000000" charset="0"/>
              <a:buChar char="Ø"/>
            </a:pPr>
            <a:r>
              <a:rPr lang="en-US" sz="1800" dirty="0">
                <a:latin typeface="Times New Roman" panose="02020603050405020304" pitchFamily="18" charset="0"/>
                <a:cs typeface="Times New Roman" panose="02020603050405020304" pitchFamily="18" charset="0"/>
              </a:rPr>
              <a:t>Immediate fall alert can be given.</a:t>
            </a:r>
          </a:p>
          <a:p>
            <a:pPr marL="313055" indent="-285750" algn="just">
              <a:lnSpc>
                <a:spcPct val="150000"/>
              </a:lnSpc>
              <a:buFont typeface="Wingdings" panose="05000000000000000000" charset="0"/>
              <a:buChar char="Ø"/>
            </a:pPr>
            <a:r>
              <a:rPr lang="en-US" sz="1800" dirty="0">
                <a:latin typeface="Times New Roman" panose="02020603050405020304" pitchFamily="18" charset="0"/>
                <a:cs typeface="Times New Roman" panose="02020603050405020304" pitchFamily="18" charset="0"/>
              </a:rPr>
              <a:t>Continuous Health condition monitoring system is available. </a:t>
            </a:r>
          </a:p>
          <a:p>
            <a:pPr marL="313055" indent="-285750" algn="just">
              <a:lnSpc>
                <a:spcPct val="150000"/>
              </a:lnSpc>
              <a:buFont typeface="Wingdings" panose="05000000000000000000" charset="0"/>
              <a:buChar char="Ø"/>
            </a:pPr>
            <a:r>
              <a:rPr lang="en-US" sz="1800" dirty="0">
                <a:latin typeface="Times New Roman" panose="02020603050405020304" pitchFamily="18" charset="0"/>
                <a:cs typeface="Times New Roman" panose="02020603050405020304" pitchFamily="18" charset="0"/>
              </a:rPr>
              <a:t>Alert message is given through IOT. </a:t>
            </a:r>
          </a:p>
          <a:p>
            <a:pPr marL="313055" indent="-285750" algn="just">
              <a:lnSpc>
                <a:spcPct val="150000"/>
              </a:lnSpc>
              <a:buFont typeface="Wingdings" panose="05000000000000000000" charset="0"/>
              <a:buChar char="Ø"/>
            </a:pPr>
            <a:r>
              <a:rPr lang="en-US" sz="1800" dirty="0">
                <a:latin typeface="Times New Roman" panose="02020603050405020304" pitchFamily="18" charset="0"/>
                <a:cs typeface="Times New Roman" panose="02020603050405020304" pitchFamily="18" charset="0"/>
              </a:rPr>
              <a:t>Date and time will be uploaded to cloud for future reference.</a:t>
            </a:r>
          </a:p>
          <a:p>
            <a:pPr marL="313055" indent="-285750" algn="just">
              <a:lnSpc>
                <a:spcPct val="150000"/>
              </a:lnSpc>
            </a:pPr>
            <a:endParaRPr lang="en-US" sz="1500" dirty="0">
              <a:latin typeface="Times New Roman" panose="02020603050405020304" pitchFamily="18" charset="0"/>
              <a:cs typeface="Times New Roman" panose="02020603050405020304" pitchFamily="18" charset="0"/>
            </a:endParaRPr>
          </a:p>
          <a:p>
            <a:pPr marL="313055" indent="-285750" algn="just">
              <a:lnSpc>
                <a:spcPct val="150000"/>
              </a:lnSpc>
              <a:buFont typeface="Wingdings" panose="05000000000000000000" pitchFamily="2" charset="2"/>
              <a:buChar char="§"/>
            </a:pPr>
            <a:endParaRPr lang="en-US" sz="15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3" name="Title 1"/>
          <p:cNvSpPr>
            <a:spLocks noGrp="1"/>
          </p:cNvSpPr>
          <p:nvPr>
            <p:ph type="ctrTitle"/>
          </p:nvPr>
        </p:nvSpPr>
        <p:spPr>
          <a:xfrm>
            <a:off x="1432560" y="360045"/>
            <a:ext cx="7406640" cy="868045"/>
          </a:xfrm>
        </p:spPr>
        <p:txBody>
          <a:bodyPr>
            <a:normAutofit/>
          </a:bodyPr>
          <a:lstStyle/>
          <a:p>
            <a:r>
              <a:rPr lang="en-US" sz="3600" b="1" dirty="0">
                <a:effectLst/>
                <a:latin typeface="Times New Roman" panose="02020603050405020304" pitchFamily="18" charset="0"/>
                <a:cs typeface="Times New Roman" panose="02020603050405020304" pitchFamily="18" charset="0"/>
              </a:rPr>
              <a:t>HARDWARE REQUIREMENTS</a:t>
            </a:r>
          </a:p>
        </p:txBody>
      </p:sp>
      <p:sp>
        <p:nvSpPr>
          <p:cNvPr id="1048614" name="Subtitle 2"/>
          <p:cNvSpPr>
            <a:spLocks noGrp="1"/>
          </p:cNvSpPr>
          <p:nvPr>
            <p:ph type="subTitle" idx="1"/>
          </p:nvPr>
        </p:nvSpPr>
        <p:spPr>
          <a:xfrm>
            <a:off x="1432560" y="1602105"/>
            <a:ext cx="7406640" cy="3046095"/>
          </a:xfrm>
        </p:spPr>
        <p:txBody>
          <a:bodyPr>
            <a:normAutofit fontScale="92500" lnSpcReduction="20000"/>
          </a:bodyPr>
          <a:lstStyle/>
          <a:p>
            <a:pPr algn="just">
              <a:lnSpc>
                <a:spcPct val="150000"/>
              </a:lnSpc>
            </a:pPr>
            <a:r>
              <a:rPr lang="en-US" sz="19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Microcontroller	                   </a:t>
            </a:r>
            <a:r>
              <a:rPr lang="en-US" sz="19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t>
            </a:r>
            <a:r>
              <a:rPr lang="en-US" sz="19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Arduino Uno</a:t>
            </a:r>
            <a:endParaRPr lang="en-IN" sz="19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pPr>
            <a:r>
              <a:rPr lang="en-US" sz="19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Crystal			</a:t>
            </a:r>
            <a:r>
              <a:rPr lang="en-US" sz="19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9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16 MHz</a:t>
            </a:r>
            <a:endParaRPr lang="en-IN" sz="19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pPr>
            <a:r>
              <a:rPr lang="en-US" sz="19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LCD			</a:t>
            </a:r>
            <a:r>
              <a:rPr lang="en-US" sz="19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  </a:t>
            </a:r>
            <a:r>
              <a:rPr lang="en-US" sz="19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16X2 LCD</a:t>
            </a:r>
            <a:endParaRPr lang="en-IN" sz="19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pPr>
            <a:r>
              <a:rPr lang="en-US" sz="19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MEMS – Accelerometer           </a:t>
            </a:r>
            <a:r>
              <a:rPr lang="en-US" sz="19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19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ADXL335/345</a:t>
            </a:r>
            <a:endParaRPr lang="en-IN" sz="19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pPr>
            <a:r>
              <a:rPr lang="en-US" sz="19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WIFI Module		 </a:t>
            </a:r>
            <a:r>
              <a:rPr lang="en-US" sz="19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   </a:t>
            </a:r>
            <a:r>
              <a:rPr lang="en-US" sz="19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ESP8266</a:t>
            </a:r>
            <a:endParaRPr lang="en-IN" sz="19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pPr>
            <a:r>
              <a:rPr lang="en-US" sz="19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Voice module 		 </a:t>
            </a:r>
            <a:r>
              <a:rPr lang="en-US" sz="19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   </a:t>
            </a:r>
            <a:r>
              <a:rPr lang="en-US" sz="19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APR module</a:t>
            </a:r>
            <a:endParaRPr lang="en-IN" sz="19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pPr>
            <a:r>
              <a:rPr lang="en-US" sz="19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Power Source		 </a:t>
            </a:r>
            <a:r>
              <a:rPr lang="en-US" sz="19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   </a:t>
            </a:r>
            <a:r>
              <a:rPr lang="en-US" sz="19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12V 1 amp Adaptor</a:t>
            </a:r>
            <a:endParaRPr lang="en-IN" sz="19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5" name="Title 1"/>
          <p:cNvSpPr>
            <a:spLocks noGrp="1"/>
          </p:cNvSpPr>
          <p:nvPr>
            <p:ph type="ctrTitle"/>
          </p:nvPr>
        </p:nvSpPr>
        <p:spPr>
          <a:xfrm>
            <a:off x="1432560" y="762000"/>
            <a:ext cx="7406640" cy="1447800"/>
          </a:xfrm>
        </p:spPr>
        <p:txBody>
          <a:bodyPr>
            <a:noAutofit/>
          </a:bodyPr>
          <a:lstStyle/>
          <a:p>
            <a:r>
              <a:rPr lang="en-US" sz="3600" b="1" dirty="0">
                <a:latin typeface="Times New Roman" panose="02020603050405020304" pitchFamily="18" charset="0"/>
                <a:cs typeface="Times New Roman" panose="02020603050405020304" pitchFamily="18" charset="0"/>
              </a:rPr>
              <a:t>SOFTWARE REQUIREMENTS</a:t>
            </a:r>
            <a:br>
              <a:rPr lang="en-US" sz="3600" b="1" dirty="0">
                <a:latin typeface="Times New Roman" panose="02020603050405020304" pitchFamily="18" charset="0"/>
                <a:cs typeface="Times New Roman" panose="02020603050405020304" pitchFamily="18" charset="0"/>
              </a:rPr>
            </a:br>
            <a:endParaRPr lang="en-US" sz="3600" b="1" dirty="0">
              <a:latin typeface="Times New Roman" panose="02020603050405020304" pitchFamily="18" charset="0"/>
              <a:cs typeface="Times New Roman" panose="02020603050405020304" pitchFamily="18" charset="0"/>
            </a:endParaRPr>
          </a:p>
        </p:txBody>
      </p:sp>
      <p:sp>
        <p:nvSpPr>
          <p:cNvPr id="1048616" name="Subtitle 2"/>
          <p:cNvSpPr>
            <a:spLocks noGrp="1"/>
          </p:cNvSpPr>
          <p:nvPr>
            <p:ph type="subTitle" idx="1"/>
          </p:nvPr>
        </p:nvSpPr>
        <p:spPr>
          <a:xfrm>
            <a:off x="1432560" y="1850064"/>
            <a:ext cx="7406640" cy="3636336"/>
          </a:xfrm>
        </p:spPr>
        <p:txBody>
          <a:bodyPr>
            <a:normAutofit/>
          </a:bodyPr>
          <a:lstStyle/>
          <a:p>
            <a:pPr marL="313055" indent="-285750" algn="just">
              <a:lnSpc>
                <a:spcPct val="150000"/>
              </a:lnSpc>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rPr>
              <a:t>IDE: Arduino IDE</a:t>
            </a:r>
            <a:endParaRPr lang="en-IN" sz="1800" dirty="0">
              <a:latin typeface="Calibri" panose="020F0502020204030204" pitchFamily="34" charset="0"/>
              <a:ea typeface="Calibri" panose="020F0502020204030204" pitchFamily="34" charset="0"/>
            </a:endParaRPr>
          </a:p>
          <a:p>
            <a:pPr marL="313055" indent="-285750" algn="just">
              <a:lnSpc>
                <a:spcPct val="150000"/>
              </a:lnSpc>
              <a:buFont typeface="Wingdings" panose="05000000000000000000" pitchFamily="2" charset="2"/>
              <a:buChar char="Ø"/>
            </a:pPr>
            <a:r>
              <a:rPr lang="en-US" sz="1800" dirty="0">
                <a:latin typeface="Times New Roman" panose="02020603050405020304" pitchFamily="18" charset="0"/>
                <a:ea typeface="Calibri" panose="020F0502020204030204" pitchFamily="34" charset="0"/>
              </a:rPr>
              <a:t>Languages</a:t>
            </a:r>
            <a:r>
              <a:rPr lang="en-US" sz="1800">
                <a:latin typeface="Times New Roman" panose="02020603050405020304" pitchFamily="18" charset="0"/>
                <a:ea typeface="Calibri" panose="020F0502020204030204" pitchFamily="34" charset="0"/>
              </a:rPr>
              <a:t>: Embedded C, CPP</a:t>
            </a:r>
            <a:endParaRPr lang="en-IN" sz="1800" dirty="0">
              <a:effectLst/>
              <a:latin typeface="Calibri" panose="020F0502020204030204" pitchFamily="34" charset="0"/>
              <a:ea typeface="Calibri" panose="020F0502020204030204" pitchFamily="34" charset="0"/>
            </a:endParaRPr>
          </a:p>
          <a:p>
            <a:pPr marL="313055" indent="-285750" algn="l">
              <a:lnSpc>
                <a:spcPct val="150000"/>
              </a:lnSpc>
              <a:buFont typeface="Arial" panose="020B0604020202020204" pitchFamily="34" charset="0"/>
              <a:buChar char="•"/>
            </a:pPr>
            <a:endParaRPr lang="en-US" sz="1500" dirty="0">
              <a:latin typeface="Times New Roman" panose="02020603050405020304" pitchFamily="18" charset="0"/>
              <a:cs typeface="Times New Roman" panose="02020603050405020304" pitchFamily="18" charset="0"/>
            </a:endParaRPr>
          </a:p>
          <a:p>
            <a:pPr marL="370205" indent="-342900">
              <a:lnSpc>
                <a:spcPct val="150000"/>
              </a:lnSpc>
              <a:buFont typeface="+mj-lt"/>
              <a:buAutoNum type="arabicPeriod"/>
            </a:pPr>
            <a:endParaRPr lang="en-US" sz="1500" dirty="0">
              <a:latin typeface="Times New Roman" panose="02020603050405020304" pitchFamily="18" charset="0"/>
              <a:cs typeface="Times New Roman" panose="02020603050405020304" pitchFamily="18" charset="0"/>
            </a:endParaRPr>
          </a:p>
          <a:p>
            <a:pPr marL="370205" indent="-342900">
              <a:lnSpc>
                <a:spcPct val="150000"/>
              </a:lnSpc>
              <a:buFont typeface="+mj-lt"/>
              <a:buAutoNum type="arabicPeriod"/>
            </a:pPr>
            <a:endParaRPr lang="en-US" sz="1500" dirty="0">
              <a:latin typeface="Times New Roman" panose="02020603050405020304" pitchFamily="18" charset="0"/>
              <a:cs typeface="Times New Roman" panose="02020603050405020304" pitchFamily="18" charset="0"/>
            </a:endParaRPr>
          </a:p>
          <a:p>
            <a:pPr>
              <a:lnSpc>
                <a:spcPct val="150000"/>
              </a:lnSpc>
            </a:pP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0FD02-B706-6070-90AF-FAB38DEFD67B}"/>
              </a:ext>
            </a:extLst>
          </p:cNvPr>
          <p:cNvSpPr>
            <a:spLocks noGrp="1"/>
          </p:cNvSpPr>
          <p:nvPr>
            <p:ph type="title"/>
          </p:nvPr>
        </p:nvSpPr>
        <p:spPr/>
        <p:txBody>
          <a:bodyPr/>
          <a:lstStyle/>
          <a:p>
            <a:r>
              <a:rPr lang="en-IN" dirty="0"/>
              <a:t>NOVELTY</a:t>
            </a:r>
          </a:p>
        </p:txBody>
      </p:sp>
      <p:sp>
        <p:nvSpPr>
          <p:cNvPr id="3" name="Content Placeholder 2">
            <a:extLst>
              <a:ext uri="{FF2B5EF4-FFF2-40B4-BE49-F238E27FC236}">
                <a16:creationId xmlns:a16="http://schemas.microsoft.com/office/drawing/2014/main" id="{91161B2C-C7EE-1626-CCC8-22507F137506}"/>
              </a:ext>
            </a:extLst>
          </p:cNvPr>
          <p:cNvSpPr>
            <a:spLocks noGrp="1"/>
          </p:cNvSpPr>
          <p:nvPr>
            <p:ph idx="1"/>
          </p:nvPr>
        </p:nvSpPr>
        <p:spPr/>
        <p:txBody>
          <a:bodyPr>
            <a:normAutofit/>
          </a:bodyPr>
          <a:lstStyle/>
          <a:p>
            <a:pPr>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Falling down is among the most common causes of medical attention required by the elderly people. Elderly people often injure themselves from falling down more especially when they are living alone. After a fall occurs, medical attention needs to be provided promptly in order to reduce the risk of victim.</a:t>
            </a:r>
          </a:p>
          <a:p>
            <a:pPr>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This project proposed a fall detection system which is cost effective and reliable to detect fall and alert relatives for help and support. Moreover, this wearable device requires less implementation cost and provides a quick response.</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669648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olstice">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346</TotalTime>
  <Words>1677</Words>
  <Application>Microsoft Office PowerPoint</Application>
  <PresentationFormat>On-screen Show (4:3)</PresentationFormat>
  <Paragraphs>285</Paragraphs>
  <Slides>33</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33</vt:i4>
      </vt:variant>
    </vt:vector>
  </HeadingPairs>
  <TitlesOfParts>
    <vt:vector size="43" baseType="lpstr">
      <vt:lpstr>Algerian</vt:lpstr>
      <vt:lpstr>Arial</vt:lpstr>
      <vt:lpstr>Calibri</vt:lpstr>
      <vt:lpstr>Consolas</vt:lpstr>
      <vt:lpstr>Gill Sans MT</vt:lpstr>
      <vt:lpstr>Times New Roman</vt:lpstr>
      <vt:lpstr>Verdana</vt:lpstr>
      <vt:lpstr>Wingdings</vt:lpstr>
      <vt:lpstr>Wingdings 2</vt:lpstr>
      <vt:lpstr>Solstice</vt:lpstr>
      <vt:lpstr> </vt:lpstr>
      <vt:lpstr>ABSTRACT </vt:lpstr>
      <vt:lpstr>EXISTING SYSTEM</vt:lpstr>
      <vt:lpstr>DISADVANTAGES </vt:lpstr>
      <vt:lpstr>PROPOSED SYSTEM</vt:lpstr>
      <vt:lpstr>ADVANTAGES</vt:lpstr>
      <vt:lpstr>HARDWARE REQUIREMENTS</vt:lpstr>
      <vt:lpstr>SOFTWARE REQUIREMENTS </vt:lpstr>
      <vt:lpstr>NOVELTY</vt:lpstr>
      <vt:lpstr>ARCHITECTURE</vt:lpstr>
      <vt:lpstr>UML DIAGRAMS</vt:lpstr>
      <vt:lpstr>PowerPoint Presentation</vt:lpstr>
      <vt:lpstr>PowerPoint Presentation</vt:lpstr>
      <vt:lpstr>PowerPoint Presentation</vt:lpstr>
      <vt:lpstr>SAMPLE CODE</vt:lpstr>
      <vt:lpstr>     int buzzer = A3;   char rcv,pastnumber[11];   char res[130];    void adxl_345_init()  {    Wire.begin(); // Initiate the Wire library    // Set ADXL345 in measuring mode      Wire.beginTransmission(ADXL345); // Start communicating with the device       Wire.write(0x2D); // Access/ talk to POWER_CTL Register - 0x2D    // Enable measurement    Wire.write(8); // (8dec -&gt; 0000 1000 binary) Bit D3 High for        measuring enable       Wire.endTransmission();          </vt:lpstr>
      <vt:lpstr>   delay(10);  }  void adxl_345_read()  {      // === Read acceleromter data === //   Wire.beginTransmission(ADXL345);     Wire.write(0x32); // Start with register 0x32 (ACCEL_XOUT_H)     Wire.endTransmission(false);     Wire.requestFrom(ADXL345, 6, true); // Read 6 registers total, each axis value is stored in 2 registers     X_out = ( Wire.read()| Wire.read() &lt;&lt; 8); // X-axis value   //X_out = X_out/256; //For a range of +-2g, we need to divide the raw values by 256, according to the datasheet       </vt:lpstr>
      <vt:lpstr>RESULTS</vt:lpstr>
      <vt:lpstr>PowerPoint Presentation</vt:lpstr>
      <vt:lpstr>                                                      Connecting to wifi</vt:lpstr>
      <vt:lpstr>                                                                        Device connected to wifi</vt:lpstr>
      <vt:lpstr>PowerPoint Presentation</vt:lpstr>
      <vt:lpstr>PowerPoint Presentation</vt:lpstr>
      <vt:lpstr>                                                                                     Back Fall Detected </vt:lpstr>
      <vt:lpstr>PowerPoint Presentation</vt:lpstr>
      <vt:lpstr>PowerPoint Presentation</vt:lpstr>
      <vt:lpstr>SCREENSHOTS</vt:lpstr>
      <vt:lpstr>                                                           Entering Login Credentials</vt:lpstr>
      <vt:lpstr>PowerPoint Presentation</vt:lpstr>
      <vt:lpstr>FUTURE ENHANCEMENTS</vt:lpstr>
      <vt:lpstr>REFERENCES</vt:lpstr>
      <vt:lpstr>CONCLUSION</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_x000b_</dc:title>
  <dc:creator>Windows User</dc:creator>
  <cp:lastModifiedBy>akhil8260@outlook.com</cp:lastModifiedBy>
  <cp:revision>39</cp:revision>
  <dcterms:created xsi:type="dcterms:W3CDTF">2022-03-13T15:15:00Z</dcterms:created>
  <dcterms:modified xsi:type="dcterms:W3CDTF">2023-03-02T08:11:45Z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D904068FC90048D6AC0CC13182D03BEB</vt:lpwstr>
  </property>
  <property fmtid="{D5CDD505-2E9C-101B-9397-08002B2CF9AE}" pid="3" name="KSOProductBuildVer">
    <vt:lpwstr>1033-11.2.0.11130</vt:lpwstr>
  </property>
</Properties>
</file>